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46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096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6876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091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2027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55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718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85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890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05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69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969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1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301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457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05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546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9FE27-46F2-30AE-1F76-D5A76EB6AB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B164FE-4B54-25A4-2D28-E81D16C9C0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C03366-9ED4-A8C1-7302-9386BBCC10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5000"/>
            <a:ext cx="12326112" cy="8217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967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D10933C-3ABC-4F86-73BD-C20425E7C22A}"/>
              </a:ext>
            </a:extLst>
          </p:cNvPr>
          <p:cNvSpPr/>
          <p:nvPr/>
        </p:nvSpPr>
        <p:spPr>
          <a:xfrm>
            <a:off x="2560320" y="2313432"/>
            <a:ext cx="72860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Kraj.Hvala</a:t>
            </a:r>
            <a:r>
              <a:rPr lang="en-US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54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na</a:t>
            </a:r>
            <a:r>
              <a:rPr lang="en-US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54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pažnji</a:t>
            </a:r>
            <a:r>
              <a:rPr lang="en-US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.</a:t>
            </a:r>
            <a:r>
              <a:rPr lang="en-GB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endParaRPr lang="en-GB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65FA4F-12D6-D4FE-48A6-AFEB09CA9BC0}"/>
              </a:ext>
            </a:extLst>
          </p:cNvPr>
          <p:cNvSpPr txBox="1"/>
          <p:nvPr/>
        </p:nvSpPr>
        <p:spPr>
          <a:xfrm>
            <a:off x="2560320" y="4279392"/>
            <a:ext cx="8257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Pravno obaveštenje:© QUERCUS PARKET. Sva prava zadržana.Sve informacije u ovoj prezentaciji su poverljive i namenjene isključivo primaocu.Zabranjeno je umnožavanje, distribucija ili otkrivanje bez prethodne pisane saglasnosti kompanije QUERCUS PARKET.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70471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05BC2B8-F89A-77A0-3A75-C9B54CC9BB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3984"/>
            <a:ext cx="12192000" cy="812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828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70279-B6E2-0323-085C-0B79EAF4B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Uvod</a:t>
            </a:r>
            <a:br>
              <a:rPr lang="en-US" b="1" dirty="0"/>
            </a:b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B18B4F4-D2FE-BC23-6CF7-36AB981466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52728" y="1800206"/>
            <a:ext cx="10341864" cy="4206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dirty="0" err="1"/>
              <a:t>Porodična</a:t>
            </a:r>
            <a:r>
              <a:rPr lang="en-GB" dirty="0"/>
              <a:t> </a:t>
            </a:r>
            <a:r>
              <a:rPr lang="en-GB" dirty="0" err="1"/>
              <a:t>pilana</a:t>
            </a:r>
            <a:r>
              <a:rPr lang="en-GB" dirty="0"/>
              <a:t> </a:t>
            </a:r>
            <a:r>
              <a:rPr lang="en-GB" dirty="0" err="1"/>
              <a:t>druge</a:t>
            </a:r>
            <a:r>
              <a:rPr lang="en-GB" dirty="0"/>
              <a:t> </a:t>
            </a:r>
            <a:r>
              <a:rPr lang="en-GB" dirty="0" err="1"/>
              <a:t>generacije</a:t>
            </a:r>
            <a:r>
              <a:rPr lang="en-GB" dirty="0"/>
              <a:t> (</a:t>
            </a:r>
            <a:r>
              <a:rPr lang="en-GB" dirty="0" err="1"/>
              <a:t>osnovana</a:t>
            </a:r>
            <a:r>
              <a:rPr lang="en-GB" dirty="0"/>
              <a:t> 1997. </a:t>
            </a:r>
            <a:r>
              <a:rPr lang="en-GB" dirty="0" err="1"/>
              <a:t>godine</a:t>
            </a:r>
            <a:r>
              <a:rPr lang="en-GB" dirty="0"/>
              <a:t>), </a:t>
            </a:r>
            <a:r>
              <a:rPr lang="en-GB" dirty="0" err="1"/>
              <a:t>fokusirana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preciznost</a:t>
            </a:r>
            <a:r>
              <a:rPr lang="en-GB" dirty="0"/>
              <a:t>, </a:t>
            </a:r>
            <a:r>
              <a:rPr lang="en-GB" dirty="0" err="1"/>
              <a:t>doslednost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vrhunski</a:t>
            </a:r>
            <a:r>
              <a:rPr lang="en-GB" dirty="0"/>
              <a:t> </a:t>
            </a:r>
            <a:r>
              <a:rPr lang="en-GB" dirty="0" err="1"/>
              <a:t>kvalitet</a:t>
            </a:r>
            <a:r>
              <a:rPr lang="en-GB" dirty="0"/>
              <a:t>.</a:t>
            </a:r>
            <a:br>
              <a:rPr lang="en-GB" dirty="0"/>
            </a:br>
            <a:r>
              <a:rPr lang="en-GB" dirty="0" err="1"/>
              <a:t>Specijalizovana</a:t>
            </a:r>
            <a:r>
              <a:rPr lang="en-GB" dirty="0"/>
              <a:t> za </a:t>
            </a:r>
            <a:r>
              <a:rPr lang="en-GB" dirty="0" err="1"/>
              <a:t>proizvodnju</a:t>
            </a:r>
            <a:r>
              <a:rPr lang="en-GB" dirty="0"/>
              <a:t> </a:t>
            </a:r>
            <a:r>
              <a:rPr lang="en-GB" dirty="0" err="1"/>
              <a:t>visokokvalitetne</a:t>
            </a:r>
            <a:r>
              <a:rPr lang="en-GB" dirty="0"/>
              <a:t> </a:t>
            </a:r>
            <a:r>
              <a:rPr lang="en-GB" dirty="0" err="1"/>
              <a:t>građe</a:t>
            </a:r>
            <a:r>
              <a:rPr lang="en-GB" dirty="0"/>
              <a:t> od </a:t>
            </a:r>
            <a:r>
              <a:rPr lang="en-GB" dirty="0" err="1"/>
              <a:t>jasena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hrasta</a:t>
            </a:r>
            <a:r>
              <a:rPr lang="en-GB" dirty="0"/>
              <a:t>, </a:t>
            </a:r>
            <a:r>
              <a:rPr lang="en-GB" dirty="0" err="1"/>
              <a:t>kao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klasičnog</a:t>
            </a:r>
            <a:r>
              <a:rPr lang="en-GB" dirty="0"/>
              <a:t> </a:t>
            </a:r>
            <a:r>
              <a:rPr lang="en-GB" dirty="0" err="1"/>
              <a:t>masivnog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višeslojnog</a:t>
            </a:r>
            <a:r>
              <a:rPr lang="en-GB" dirty="0"/>
              <a:t> </a:t>
            </a:r>
            <a:r>
              <a:rPr lang="en-GB" dirty="0" err="1"/>
              <a:t>parketa</a:t>
            </a:r>
            <a:r>
              <a:rPr lang="en-GB" dirty="0"/>
              <a:t>.</a:t>
            </a:r>
          </a:p>
          <a:p>
            <a:r>
              <a:rPr lang="en-GB" dirty="0" err="1"/>
              <a:t>Osnovna</a:t>
            </a:r>
            <a:r>
              <a:rPr lang="en-GB" dirty="0"/>
              <a:t> </a:t>
            </a:r>
            <a:r>
              <a:rPr lang="en-GB" dirty="0" err="1"/>
              <a:t>specijalizacija</a:t>
            </a:r>
            <a:r>
              <a:rPr lang="en-GB" dirty="0"/>
              <a:t>: </a:t>
            </a:r>
            <a:r>
              <a:rPr lang="en-GB" i="1" dirty="0"/>
              <a:t>Quercus </a:t>
            </a:r>
            <a:r>
              <a:rPr lang="en-GB" i="1" dirty="0" err="1"/>
              <a:t>robur</a:t>
            </a:r>
            <a:r>
              <a:rPr lang="en-GB" dirty="0"/>
              <a:t> (</a:t>
            </a:r>
            <a:r>
              <a:rPr lang="en-GB" dirty="0" err="1"/>
              <a:t>lužnjak</a:t>
            </a:r>
            <a:r>
              <a:rPr lang="en-GB" dirty="0"/>
              <a:t>) — </a:t>
            </a:r>
            <a:r>
              <a:rPr lang="en-GB" dirty="0" err="1"/>
              <a:t>poznat</a:t>
            </a:r>
            <a:r>
              <a:rPr lang="en-GB" dirty="0"/>
              <a:t> </a:t>
            </a:r>
            <a:r>
              <a:rPr lang="en-GB" dirty="0" err="1"/>
              <a:t>kao</a:t>
            </a:r>
            <a:r>
              <a:rPr lang="en-GB" dirty="0"/>
              <a:t> </a:t>
            </a:r>
            <a:r>
              <a:rPr lang="en-GB" dirty="0" err="1"/>
              <a:t>slavonski</a:t>
            </a:r>
            <a:r>
              <a:rPr lang="en-GB" dirty="0"/>
              <a:t> </a:t>
            </a:r>
            <a:r>
              <a:rPr lang="en-GB" dirty="0" err="1"/>
              <a:t>hrast</a:t>
            </a:r>
            <a:r>
              <a:rPr lang="en-GB" dirty="0"/>
              <a:t>, </a:t>
            </a:r>
            <a:r>
              <a:rPr lang="en-GB" dirty="0" err="1"/>
              <a:t>cenjen</a:t>
            </a:r>
            <a:r>
              <a:rPr lang="en-GB" dirty="0"/>
              <a:t> </a:t>
            </a:r>
            <a:r>
              <a:rPr lang="en-GB" dirty="0" err="1"/>
              <a:t>zbog</a:t>
            </a:r>
            <a:r>
              <a:rPr lang="en-GB" dirty="0"/>
              <a:t> </a:t>
            </a:r>
            <a:r>
              <a:rPr lang="en-GB" dirty="0" err="1"/>
              <a:t>svoje</a:t>
            </a:r>
            <a:r>
              <a:rPr lang="en-GB" dirty="0"/>
              <a:t> </a:t>
            </a:r>
            <a:r>
              <a:rPr lang="en-GB" dirty="0" err="1"/>
              <a:t>čvrstoće</a:t>
            </a:r>
            <a:r>
              <a:rPr lang="en-GB" dirty="0"/>
              <a:t>, </a:t>
            </a:r>
            <a:r>
              <a:rPr lang="en-GB" dirty="0" err="1"/>
              <a:t>strukture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bezvremenskog</a:t>
            </a:r>
            <a:r>
              <a:rPr lang="en-GB" dirty="0"/>
              <a:t> </a:t>
            </a:r>
            <a:r>
              <a:rPr lang="en-GB" dirty="0" err="1"/>
              <a:t>izgleda</a:t>
            </a:r>
            <a:r>
              <a:rPr lang="en-GB" dirty="0"/>
              <a:t>.</a:t>
            </a:r>
          </a:p>
          <a:p>
            <a:r>
              <a:rPr lang="en-GB" dirty="0" err="1"/>
              <a:t>Potpuno</a:t>
            </a:r>
            <a:r>
              <a:rPr lang="en-GB" dirty="0"/>
              <a:t> </a:t>
            </a:r>
            <a:r>
              <a:rPr lang="en-GB" dirty="0" err="1"/>
              <a:t>sledljivo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usklađeno</a:t>
            </a:r>
            <a:r>
              <a:rPr lang="en-GB" dirty="0"/>
              <a:t> </a:t>
            </a:r>
            <a:r>
              <a:rPr lang="en-GB" dirty="0" err="1"/>
              <a:t>snabdevanje</a:t>
            </a:r>
            <a:r>
              <a:rPr lang="en-GB" dirty="0"/>
              <a:t> (EUDR, EUTR, UKTR, Lacey Act) </a:t>
            </a:r>
            <a:r>
              <a:rPr lang="en-GB" dirty="0" err="1"/>
              <a:t>širom</a:t>
            </a:r>
            <a:r>
              <a:rPr lang="en-GB" dirty="0"/>
              <a:t> </a:t>
            </a:r>
            <a:r>
              <a:rPr lang="en-GB" dirty="0" err="1"/>
              <a:t>jugoistočne</a:t>
            </a:r>
            <a:r>
              <a:rPr lang="en-GB" dirty="0"/>
              <a:t> </a:t>
            </a:r>
            <a:r>
              <a:rPr lang="en-GB" dirty="0" err="1"/>
              <a:t>Evrope</a:t>
            </a:r>
            <a:r>
              <a:rPr lang="en-GB" dirty="0"/>
              <a:t>.</a:t>
            </a:r>
          </a:p>
          <a:p>
            <a:r>
              <a:rPr lang="en-GB" dirty="0" err="1"/>
              <a:t>Primarno</a:t>
            </a:r>
            <a:r>
              <a:rPr lang="en-GB" dirty="0"/>
              <a:t> </a:t>
            </a:r>
            <a:r>
              <a:rPr lang="en-GB" dirty="0" err="1"/>
              <a:t>poreklo</a:t>
            </a:r>
            <a:r>
              <a:rPr lang="en-GB" dirty="0"/>
              <a:t>: </a:t>
            </a:r>
            <a:r>
              <a:rPr lang="en-GB" dirty="0" err="1"/>
              <a:t>šuma</a:t>
            </a:r>
            <a:r>
              <a:rPr lang="en-GB" dirty="0"/>
              <a:t> </a:t>
            </a:r>
            <a:r>
              <a:rPr lang="en-GB" dirty="0" err="1"/>
              <a:t>Morović</a:t>
            </a:r>
            <a:r>
              <a:rPr lang="en-GB" dirty="0"/>
              <a:t> (</a:t>
            </a:r>
            <a:r>
              <a:rPr lang="en-GB" dirty="0" err="1"/>
              <a:t>Srbija</a:t>
            </a:r>
            <a:r>
              <a:rPr lang="en-GB" dirty="0"/>
              <a:t>) — </a:t>
            </a:r>
            <a:r>
              <a:rPr lang="en-GB" dirty="0" err="1"/>
              <a:t>vrhunski</a:t>
            </a:r>
            <a:r>
              <a:rPr lang="en-GB" dirty="0"/>
              <a:t>, </a:t>
            </a:r>
            <a:r>
              <a:rPr lang="en-GB" dirty="0" err="1"/>
              <a:t>održivo</a:t>
            </a:r>
            <a:r>
              <a:rPr lang="en-GB" dirty="0"/>
              <a:t> </a:t>
            </a:r>
            <a:r>
              <a:rPr lang="en-GB" dirty="0" err="1"/>
              <a:t>upravljan</a:t>
            </a:r>
            <a:r>
              <a:rPr lang="en-GB" dirty="0"/>
              <a:t> </a:t>
            </a:r>
            <a:r>
              <a:rPr lang="en-GB" dirty="0" err="1"/>
              <a:t>hrast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dugom</a:t>
            </a:r>
            <a:r>
              <a:rPr lang="en-GB" dirty="0"/>
              <a:t> </a:t>
            </a:r>
            <a:r>
              <a:rPr lang="en-GB" dirty="0" err="1"/>
              <a:t>šumarskom</a:t>
            </a:r>
            <a:r>
              <a:rPr lang="en-GB" dirty="0"/>
              <a:t> </a:t>
            </a:r>
            <a:r>
              <a:rPr lang="en-GB" dirty="0" err="1"/>
              <a:t>tradicijom</a:t>
            </a:r>
            <a:r>
              <a:rPr lang="en-GB" dirty="0"/>
              <a:t>.</a:t>
            </a:r>
          </a:p>
          <a:p>
            <a:r>
              <a:rPr lang="en-GB" dirty="0" err="1"/>
              <a:t>Spoj</a:t>
            </a:r>
            <a:r>
              <a:rPr lang="en-GB" dirty="0"/>
              <a:t> </a:t>
            </a:r>
            <a:r>
              <a:rPr lang="en-GB" dirty="0" err="1"/>
              <a:t>tradicionalnog</a:t>
            </a:r>
            <a:r>
              <a:rPr lang="en-GB" dirty="0"/>
              <a:t> </a:t>
            </a:r>
            <a:r>
              <a:rPr lang="en-GB" dirty="0" err="1"/>
              <a:t>znanja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savremene</a:t>
            </a:r>
            <a:r>
              <a:rPr lang="en-GB" dirty="0"/>
              <a:t> </a:t>
            </a:r>
            <a:r>
              <a:rPr lang="en-GB" dirty="0" err="1"/>
              <a:t>proizvodnje</a:t>
            </a:r>
            <a:r>
              <a:rPr lang="en-GB" dirty="0"/>
              <a:t>, </a:t>
            </a:r>
            <a:r>
              <a:rPr lang="en-GB" dirty="0" err="1"/>
              <a:t>uz</a:t>
            </a:r>
            <a:r>
              <a:rPr lang="en-GB" dirty="0"/>
              <a:t> </a:t>
            </a:r>
            <a:r>
              <a:rPr lang="en-GB" dirty="0" err="1"/>
              <a:t>podršku</a:t>
            </a:r>
            <a:r>
              <a:rPr lang="en-GB" dirty="0"/>
              <a:t> </a:t>
            </a:r>
            <a:r>
              <a:rPr lang="en-GB" dirty="0" err="1"/>
              <a:t>međunarodnog</a:t>
            </a:r>
            <a:r>
              <a:rPr lang="en-GB" dirty="0"/>
              <a:t> </a:t>
            </a:r>
            <a:r>
              <a:rPr lang="en-GB" dirty="0" err="1"/>
              <a:t>proizvodnog</a:t>
            </a:r>
            <a:r>
              <a:rPr lang="en-GB" dirty="0"/>
              <a:t> </a:t>
            </a:r>
            <a:r>
              <a:rPr lang="en-GB" dirty="0" err="1"/>
              <a:t>partnerstva</a:t>
            </a:r>
            <a:r>
              <a:rPr lang="en-GB" dirty="0"/>
              <a:t> (</a:t>
            </a:r>
            <a:r>
              <a:rPr lang="en-GB" dirty="0" err="1"/>
              <a:t>Kambodža</a:t>
            </a:r>
            <a:r>
              <a:rPr lang="en-GB" dirty="0"/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474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9237D-786C-A2DB-4D5D-06D58244D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 </a:t>
            </a:r>
            <a:r>
              <a:rPr lang="en-US" b="1" dirty="0" err="1"/>
              <a:t>Istorija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E10F319-4D5B-8961-3C7F-144BC3EB74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98448" y="1640009"/>
            <a:ext cx="10206164" cy="4662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600" b="1" dirty="0"/>
              <a:t>1997–2009 | STRELA era</a:t>
            </a:r>
            <a:br>
              <a:rPr lang="en-GB" sz="1600" dirty="0"/>
            </a:br>
            <a:r>
              <a:rPr lang="en-GB" sz="1600" dirty="0" err="1"/>
              <a:t>Faza</a:t>
            </a:r>
            <a:r>
              <a:rPr lang="en-GB" sz="1600" dirty="0"/>
              <a:t> </a:t>
            </a:r>
            <a:r>
              <a:rPr lang="en-GB" sz="1600" dirty="0" err="1"/>
              <a:t>osnivanja</a:t>
            </a:r>
            <a:r>
              <a:rPr lang="en-GB" sz="1600" dirty="0"/>
              <a:t> — </a:t>
            </a:r>
            <a:r>
              <a:rPr lang="en-GB" sz="1600" dirty="0" err="1"/>
              <a:t>najveća</a:t>
            </a:r>
            <a:r>
              <a:rPr lang="en-GB" sz="1600" dirty="0"/>
              <a:t> </a:t>
            </a:r>
            <a:r>
              <a:rPr lang="en-GB" sz="1600" dirty="0" err="1"/>
              <a:t>pilana</a:t>
            </a:r>
            <a:r>
              <a:rPr lang="en-GB" sz="1600" dirty="0"/>
              <a:t> </a:t>
            </a:r>
            <a:r>
              <a:rPr lang="en-GB" sz="1600" dirty="0" err="1"/>
              <a:t>hrasta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jasena</a:t>
            </a:r>
            <a:r>
              <a:rPr lang="en-GB" sz="1600" dirty="0"/>
              <a:t> u </a:t>
            </a:r>
            <a:r>
              <a:rPr lang="en-GB" sz="1600" dirty="0" err="1"/>
              <a:t>Srbiji</a:t>
            </a:r>
            <a:r>
              <a:rPr lang="en-GB" sz="1600" dirty="0"/>
              <a:t>, </a:t>
            </a:r>
            <a:r>
              <a:rPr lang="en-GB" sz="1600" dirty="0" err="1"/>
              <a:t>fokusirana</a:t>
            </a:r>
            <a:r>
              <a:rPr lang="en-GB" sz="1600" dirty="0"/>
              <a:t> </a:t>
            </a:r>
            <a:r>
              <a:rPr lang="en-GB" sz="1600" dirty="0" err="1"/>
              <a:t>na</a:t>
            </a:r>
            <a:r>
              <a:rPr lang="en-GB" sz="1600" dirty="0"/>
              <a:t> </a:t>
            </a:r>
            <a:r>
              <a:rPr lang="en-GB" sz="1600" dirty="0" err="1"/>
              <a:t>preciznost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veliki</a:t>
            </a:r>
            <a:r>
              <a:rPr lang="en-GB" sz="1600" dirty="0"/>
              <a:t> </a:t>
            </a:r>
            <a:r>
              <a:rPr lang="en-GB" sz="1600" dirty="0" err="1"/>
              <a:t>izvoz</a:t>
            </a:r>
            <a:r>
              <a:rPr lang="en-GB" sz="1600" dirty="0"/>
              <a:t>.</a:t>
            </a:r>
            <a:br>
              <a:rPr lang="en-GB" sz="1600" dirty="0"/>
            </a:br>
            <a:r>
              <a:rPr lang="en-GB" sz="1600" dirty="0" err="1"/>
              <a:t>Dugoročni</a:t>
            </a:r>
            <a:r>
              <a:rPr lang="en-GB" sz="1600" dirty="0"/>
              <a:t> </a:t>
            </a:r>
            <a:r>
              <a:rPr lang="en-GB" sz="1600" dirty="0" err="1"/>
              <a:t>ugovor</a:t>
            </a:r>
            <a:r>
              <a:rPr lang="en-GB" sz="1600" dirty="0"/>
              <a:t> </a:t>
            </a:r>
            <a:r>
              <a:rPr lang="en-GB" sz="1600" dirty="0" err="1"/>
              <a:t>sa</a:t>
            </a:r>
            <a:r>
              <a:rPr lang="en-GB" sz="1600" dirty="0"/>
              <a:t> </a:t>
            </a:r>
            <a:r>
              <a:rPr lang="en-GB" sz="1600" dirty="0" err="1"/>
              <a:t>Vojvodinašumama</a:t>
            </a:r>
            <a:r>
              <a:rPr lang="en-GB" sz="1600" dirty="0"/>
              <a:t> </a:t>
            </a:r>
            <a:r>
              <a:rPr lang="en-GB" sz="1600" dirty="0" err="1"/>
              <a:t>obezbedio</a:t>
            </a:r>
            <a:r>
              <a:rPr lang="en-GB" sz="1600" dirty="0"/>
              <a:t> je </a:t>
            </a:r>
            <a:r>
              <a:rPr lang="en-GB" sz="1600" dirty="0" err="1"/>
              <a:t>kontinuirano</a:t>
            </a:r>
            <a:r>
              <a:rPr lang="en-GB" sz="1600" dirty="0"/>
              <a:t> </a:t>
            </a:r>
            <a:r>
              <a:rPr lang="en-GB" sz="1600" dirty="0" err="1"/>
              <a:t>snabdevanje</a:t>
            </a:r>
            <a:r>
              <a:rPr lang="en-GB" sz="1600" dirty="0"/>
              <a:t> </a:t>
            </a:r>
            <a:r>
              <a:rPr lang="en-GB" sz="1600" dirty="0" err="1"/>
              <a:t>vrhunskim</a:t>
            </a:r>
            <a:r>
              <a:rPr lang="en-GB" sz="1600" dirty="0"/>
              <a:t> </a:t>
            </a:r>
            <a:r>
              <a:rPr lang="en-GB" sz="1600" dirty="0" err="1"/>
              <a:t>slavonskim</a:t>
            </a:r>
            <a:r>
              <a:rPr lang="en-GB" sz="1600" dirty="0"/>
              <a:t> </a:t>
            </a:r>
            <a:r>
              <a:rPr lang="en-GB" sz="1600" dirty="0" err="1"/>
              <a:t>hrastom</a:t>
            </a:r>
            <a:r>
              <a:rPr lang="en-GB" sz="1600" dirty="0"/>
              <a:t> (</a:t>
            </a:r>
            <a:r>
              <a:rPr lang="en-GB" sz="1600" i="1" dirty="0"/>
              <a:t>Quercus </a:t>
            </a:r>
            <a:r>
              <a:rPr lang="en-GB" sz="1600" i="1" dirty="0" err="1"/>
              <a:t>robur</a:t>
            </a:r>
            <a:r>
              <a:rPr lang="en-GB" sz="1600" dirty="0"/>
              <a:t>).</a:t>
            </a:r>
            <a:br>
              <a:rPr lang="en-GB" sz="1600" dirty="0"/>
            </a:br>
            <a:r>
              <a:rPr lang="en-GB" sz="1600" dirty="0" err="1"/>
              <a:t>Snažno</a:t>
            </a:r>
            <a:r>
              <a:rPr lang="en-GB" sz="1600" dirty="0"/>
              <a:t> </a:t>
            </a:r>
            <a:r>
              <a:rPr lang="en-GB" sz="1600" dirty="0" err="1"/>
              <a:t>međunarodno</a:t>
            </a:r>
            <a:r>
              <a:rPr lang="en-GB" sz="1600" dirty="0"/>
              <a:t> </a:t>
            </a:r>
            <a:r>
              <a:rPr lang="en-GB" sz="1600" dirty="0" err="1"/>
              <a:t>prisustvo</a:t>
            </a:r>
            <a:r>
              <a:rPr lang="en-GB" sz="1600" dirty="0"/>
              <a:t> (EU, </a:t>
            </a:r>
            <a:r>
              <a:rPr lang="en-GB" sz="1600" dirty="0" err="1"/>
              <a:t>Bliski</a:t>
            </a:r>
            <a:r>
              <a:rPr lang="en-GB" sz="1600" dirty="0"/>
              <a:t> </a:t>
            </a:r>
            <a:r>
              <a:rPr lang="en-GB" sz="1600" dirty="0" err="1"/>
              <a:t>istok</a:t>
            </a:r>
            <a:r>
              <a:rPr lang="en-GB" sz="1600" dirty="0"/>
              <a:t>)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referentni</a:t>
            </a:r>
            <a:r>
              <a:rPr lang="en-GB" sz="1600" dirty="0"/>
              <a:t> </a:t>
            </a:r>
            <a:r>
              <a:rPr lang="en-GB" sz="1600" dirty="0" err="1"/>
              <a:t>projekti</a:t>
            </a:r>
            <a:r>
              <a:rPr lang="en-GB" sz="1600" dirty="0"/>
              <a:t> (</a:t>
            </a:r>
            <a:r>
              <a:rPr lang="en-GB" sz="1600" dirty="0" err="1"/>
              <a:t>npr</a:t>
            </a:r>
            <a:r>
              <a:rPr lang="en-GB" sz="1600" dirty="0"/>
              <a:t>. </a:t>
            </a:r>
            <a:r>
              <a:rPr lang="en-GB" sz="1600" dirty="0" err="1"/>
              <a:t>kraljevska</a:t>
            </a:r>
            <a:r>
              <a:rPr lang="en-GB" sz="1600" dirty="0"/>
              <a:t> </a:t>
            </a:r>
            <a:r>
              <a:rPr lang="en-GB" sz="1600" dirty="0" err="1"/>
              <a:t>palata</a:t>
            </a:r>
            <a:r>
              <a:rPr lang="en-GB" sz="1600" dirty="0"/>
              <a:t> u </a:t>
            </a:r>
            <a:r>
              <a:rPr lang="en-GB" sz="1600" dirty="0" err="1"/>
              <a:t>Azerbejdžanu</a:t>
            </a:r>
            <a:r>
              <a:rPr lang="en-GB" sz="1600" dirty="0"/>
              <a:t>).</a:t>
            </a:r>
          </a:p>
          <a:p>
            <a:r>
              <a:rPr lang="en-GB" sz="1600" b="1" dirty="0"/>
              <a:t>2009–2020 | QUERCUS PARKET era</a:t>
            </a:r>
            <a:br>
              <a:rPr lang="en-GB" sz="1600" dirty="0"/>
            </a:br>
            <a:r>
              <a:rPr lang="en-GB" sz="1600" dirty="0" err="1"/>
              <a:t>Strateški</a:t>
            </a:r>
            <a:r>
              <a:rPr lang="en-GB" sz="1600" dirty="0"/>
              <a:t> </a:t>
            </a:r>
            <a:r>
              <a:rPr lang="en-GB" sz="1600" dirty="0" err="1"/>
              <a:t>zaokret</a:t>
            </a:r>
            <a:r>
              <a:rPr lang="en-GB" sz="1600" dirty="0"/>
              <a:t> </a:t>
            </a:r>
            <a:r>
              <a:rPr lang="en-GB" sz="1600" dirty="0" err="1"/>
              <a:t>sa</a:t>
            </a:r>
            <a:r>
              <a:rPr lang="en-GB" sz="1600" dirty="0"/>
              <a:t> </a:t>
            </a:r>
            <a:r>
              <a:rPr lang="en-GB" sz="1600" dirty="0" err="1"/>
              <a:t>obima</a:t>
            </a:r>
            <a:r>
              <a:rPr lang="en-GB" sz="1600" dirty="0"/>
              <a:t> </a:t>
            </a:r>
            <a:r>
              <a:rPr lang="en-GB" sz="1600" dirty="0" err="1"/>
              <a:t>na</a:t>
            </a:r>
            <a:r>
              <a:rPr lang="en-GB" sz="1600" dirty="0"/>
              <a:t> </a:t>
            </a:r>
            <a:r>
              <a:rPr lang="en-GB" sz="1600" dirty="0" err="1"/>
              <a:t>specijalizaciju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partnerstva</a:t>
            </a:r>
            <a:r>
              <a:rPr lang="en-GB" sz="1600" dirty="0"/>
              <a:t>.</a:t>
            </a:r>
            <a:br>
              <a:rPr lang="en-GB" sz="1600" dirty="0"/>
            </a:br>
            <a:r>
              <a:rPr lang="en-GB" sz="1600" dirty="0" err="1"/>
              <a:t>Pozicioniranje</a:t>
            </a:r>
            <a:r>
              <a:rPr lang="en-GB" sz="1600" dirty="0"/>
              <a:t> </a:t>
            </a:r>
            <a:r>
              <a:rPr lang="en-GB" sz="1600" dirty="0" err="1"/>
              <a:t>kao</a:t>
            </a:r>
            <a:r>
              <a:rPr lang="en-GB" sz="1600" dirty="0"/>
              <a:t> </a:t>
            </a:r>
            <a:r>
              <a:rPr lang="en-GB" sz="1600" dirty="0" err="1"/>
              <a:t>pouzdan</a:t>
            </a:r>
            <a:r>
              <a:rPr lang="en-GB" sz="1600" dirty="0"/>
              <a:t> </a:t>
            </a:r>
            <a:r>
              <a:rPr lang="en-GB" sz="1600" dirty="0" err="1"/>
              <a:t>dobavljač</a:t>
            </a:r>
            <a:r>
              <a:rPr lang="en-GB" sz="1600" dirty="0"/>
              <a:t> </a:t>
            </a:r>
            <a:r>
              <a:rPr lang="en-GB" sz="1600" dirty="0" err="1"/>
              <a:t>poluproizvoda</a:t>
            </a:r>
            <a:r>
              <a:rPr lang="en-GB" sz="1600" dirty="0"/>
              <a:t> od </a:t>
            </a:r>
            <a:r>
              <a:rPr lang="en-GB" sz="1600" dirty="0" err="1"/>
              <a:t>hrasta</a:t>
            </a:r>
            <a:r>
              <a:rPr lang="en-GB" sz="1600" dirty="0"/>
              <a:t> za </a:t>
            </a:r>
            <a:r>
              <a:rPr lang="en-GB" sz="1600" dirty="0" err="1"/>
              <a:t>vodeće</a:t>
            </a:r>
            <a:r>
              <a:rPr lang="en-GB" sz="1600" dirty="0"/>
              <a:t> </a:t>
            </a:r>
            <a:r>
              <a:rPr lang="en-GB" sz="1600" dirty="0" err="1"/>
              <a:t>proizvođače</a:t>
            </a:r>
            <a:r>
              <a:rPr lang="en-GB" sz="1600" dirty="0"/>
              <a:t> </a:t>
            </a:r>
            <a:r>
              <a:rPr lang="en-GB" sz="1600" dirty="0" err="1"/>
              <a:t>podova</a:t>
            </a:r>
            <a:r>
              <a:rPr lang="en-GB" sz="1600" dirty="0"/>
              <a:t> (</a:t>
            </a:r>
            <a:r>
              <a:rPr lang="en-GB" sz="1600" dirty="0" err="1"/>
              <a:t>npr</a:t>
            </a:r>
            <a:r>
              <a:rPr lang="en-GB" sz="1600" dirty="0"/>
              <a:t>. Tarkett, </a:t>
            </a:r>
            <a:r>
              <a:rPr lang="en-GB" sz="1600" dirty="0" err="1"/>
              <a:t>Bauwerk</a:t>
            </a:r>
            <a:r>
              <a:rPr lang="en-GB" sz="1600" dirty="0"/>
              <a:t>, Weitzer).</a:t>
            </a:r>
          </a:p>
          <a:p>
            <a:r>
              <a:rPr lang="en-GB" sz="1600" b="1" dirty="0"/>
              <a:t>2020–</a:t>
            </a:r>
            <a:r>
              <a:rPr lang="en-GB" sz="1600" b="1" dirty="0" err="1"/>
              <a:t>danas</a:t>
            </a:r>
            <a:r>
              <a:rPr lang="en-GB" sz="1600" b="1" dirty="0"/>
              <a:t> | CAMPICO era</a:t>
            </a:r>
            <a:br>
              <a:rPr lang="en-GB" sz="1600" dirty="0"/>
            </a:br>
            <a:r>
              <a:rPr lang="en-GB" sz="1600" dirty="0" err="1"/>
              <a:t>Globalna</a:t>
            </a:r>
            <a:r>
              <a:rPr lang="en-GB" sz="1600" dirty="0"/>
              <a:t> </a:t>
            </a:r>
            <a:r>
              <a:rPr lang="en-GB" sz="1600" dirty="0" err="1"/>
              <a:t>ekspanzija</a:t>
            </a:r>
            <a:r>
              <a:rPr lang="en-GB" sz="1600" dirty="0"/>
              <a:t> </a:t>
            </a:r>
            <a:r>
              <a:rPr lang="en-GB" sz="1600" dirty="0" err="1"/>
              <a:t>kroz</a:t>
            </a:r>
            <a:r>
              <a:rPr lang="en-GB" sz="1600" dirty="0"/>
              <a:t> </a:t>
            </a:r>
            <a:r>
              <a:rPr lang="en-GB" sz="1600" dirty="0" err="1"/>
              <a:t>zajedničko</a:t>
            </a:r>
            <a:r>
              <a:rPr lang="en-GB" sz="1600" dirty="0"/>
              <a:t> </a:t>
            </a:r>
            <a:r>
              <a:rPr lang="en-GB" sz="1600" dirty="0" err="1"/>
              <a:t>ulaganje</a:t>
            </a:r>
            <a:r>
              <a:rPr lang="en-GB" sz="1600" dirty="0"/>
              <a:t> u </a:t>
            </a:r>
            <a:r>
              <a:rPr lang="en-GB" sz="1600" dirty="0" err="1"/>
              <a:t>Kambodži</a:t>
            </a:r>
            <a:r>
              <a:rPr lang="en-GB" sz="1600" dirty="0"/>
              <a:t> — </a:t>
            </a:r>
            <a:r>
              <a:rPr lang="en-GB" sz="1600" dirty="0" err="1"/>
              <a:t>proizvodnja</a:t>
            </a:r>
            <a:r>
              <a:rPr lang="en-GB" sz="1600" dirty="0"/>
              <a:t> </a:t>
            </a:r>
            <a:r>
              <a:rPr lang="en-GB" sz="1600" dirty="0" err="1"/>
              <a:t>troslojnog</a:t>
            </a:r>
            <a:r>
              <a:rPr lang="en-GB" sz="1600" dirty="0"/>
              <a:t> </a:t>
            </a:r>
            <a:r>
              <a:rPr lang="en-GB" sz="1600" dirty="0" err="1"/>
              <a:t>hrastovog</a:t>
            </a:r>
            <a:r>
              <a:rPr lang="en-GB" sz="1600" dirty="0"/>
              <a:t> </a:t>
            </a:r>
            <a:r>
              <a:rPr lang="en-GB" sz="1600" dirty="0" err="1"/>
              <a:t>poda</a:t>
            </a:r>
            <a:r>
              <a:rPr lang="en-GB" sz="1600" dirty="0"/>
              <a:t> za </a:t>
            </a:r>
            <a:r>
              <a:rPr lang="en-GB" sz="1600" dirty="0" err="1"/>
              <a:t>američko</a:t>
            </a:r>
            <a:r>
              <a:rPr lang="en-GB" sz="1600" dirty="0"/>
              <a:t> </a:t>
            </a:r>
            <a:r>
              <a:rPr lang="en-GB" sz="1600" dirty="0" err="1"/>
              <a:t>tržište</a:t>
            </a:r>
            <a:r>
              <a:rPr lang="en-GB" sz="1600" dirty="0"/>
              <a:t>.</a:t>
            </a:r>
            <a:br>
              <a:rPr lang="en-GB" sz="1600" dirty="0"/>
            </a:br>
            <a:r>
              <a:rPr lang="en-GB" sz="1600" dirty="0" err="1"/>
              <a:t>Integracija</a:t>
            </a:r>
            <a:r>
              <a:rPr lang="en-GB" sz="1600" dirty="0"/>
              <a:t> </a:t>
            </a:r>
            <a:r>
              <a:rPr lang="en-GB" sz="1600" dirty="0" err="1"/>
              <a:t>evropske</a:t>
            </a:r>
            <a:r>
              <a:rPr lang="en-GB" sz="1600" dirty="0"/>
              <a:t> </a:t>
            </a:r>
            <a:r>
              <a:rPr lang="en-GB" sz="1600" dirty="0" err="1"/>
              <a:t>ekspertize</a:t>
            </a:r>
            <a:r>
              <a:rPr lang="en-GB" sz="1600" dirty="0"/>
              <a:t> u </a:t>
            </a:r>
            <a:r>
              <a:rPr lang="en-GB" sz="1600" dirty="0" err="1"/>
              <a:t>sirovini</a:t>
            </a:r>
            <a:r>
              <a:rPr lang="en-GB" sz="1600" dirty="0"/>
              <a:t> </a:t>
            </a:r>
            <a:r>
              <a:rPr lang="en-GB" sz="1600" dirty="0" err="1"/>
              <a:t>sa</a:t>
            </a:r>
            <a:r>
              <a:rPr lang="en-GB" sz="1600" dirty="0"/>
              <a:t> </a:t>
            </a:r>
            <a:r>
              <a:rPr lang="en-GB" sz="1600" dirty="0" err="1"/>
              <a:t>međunarodnim</a:t>
            </a:r>
            <a:r>
              <a:rPr lang="en-GB" sz="1600" dirty="0"/>
              <a:t> </a:t>
            </a:r>
            <a:r>
              <a:rPr lang="en-GB" sz="1600" dirty="0" err="1"/>
              <a:t>proizvodnim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distributivnim</a:t>
            </a:r>
            <a:r>
              <a:rPr lang="en-GB" sz="1600" dirty="0"/>
              <a:t> </a:t>
            </a:r>
            <a:r>
              <a:rPr lang="en-GB" sz="1600" dirty="0" err="1"/>
              <a:t>mrežama</a:t>
            </a:r>
            <a:r>
              <a:rPr lang="en-GB" sz="1600" dirty="0"/>
              <a:t>.</a:t>
            </a:r>
          </a:p>
          <a:p>
            <a:r>
              <a:rPr lang="en-GB" sz="1600" dirty="0" err="1"/>
              <a:t>Kontinuirani</a:t>
            </a:r>
            <a:r>
              <a:rPr lang="en-GB" sz="1600" dirty="0"/>
              <a:t> </a:t>
            </a:r>
            <a:r>
              <a:rPr lang="en-GB" sz="1600" dirty="0" err="1"/>
              <a:t>razvoj</a:t>
            </a:r>
            <a:r>
              <a:rPr lang="en-GB" sz="1600" dirty="0"/>
              <a:t>: od </a:t>
            </a:r>
            <a:r>
              <a:rPr lang="en-GB" sz="1600" dirty="0" err="1"/>
              <a:t>velike</a:t>
            </a:r>
            <a:r>
              <a:rPr lang="en-GB" sz="1600" dirty="0"/>
              <a:t> </a:t>
            </a:r>
            <a:r>
              <a:rPr lang="en-GB" sz="1600" dirty="0" err="1"/>
              <a:t>pilane</a:t>
            </a:r>
            <a:r>
              <a:rPr lang="en-GB" sz="1600" dirty="0"/>
              <a:t> do </a:t>
            </a:r>
            <a:r>
              <a:rPr lang="en-GB" sz="1600" dirty="0" err="1"/>
              <a:t>specijalizovanog</a:t>
            </a:r>
            <a:r>
              <a:rPr lang="en-GB" sz="1600" dirty="0"/>
              <a:t>, </a:t>
            </a:r>
            <a:r>
              <a:rPr lang="en-GB" sz="1600" dirty="0" err="1"/>
              <a:t>globalno</a:t>
            </a:r>
            <a:r>
              <a:rPr lang="en-GB" sz="1600" dirty="0"/>
              <a:t> </a:t>
            </a:r>
            <a:r>
              <a:rPr lang="en-GB" sz="1600" dirty="0" err="1"/>
              <a:t>povezanog</a:t>
            </a:r>
            <a:r>
              <a:rPr lang="en-GB" sz="1600" dirty="0"/>
              <a:t> </a:t>
            </a:r>
            <a:r>
              <a:rPr lang="en-GB" sz="1600" dirty="0" err="1"/>
              <a:t>proizvođača</a:t>
            </a:r>
            <a:r>
              <a:rPr lang="en-GB" sz="1600" dirty="0"/>
              <a:t> </a:t>
            </a:r>
            <a:r>
              <a:rPr lang="en-GB" sz="1600" dirty="0" err="1"/>
              <a:t>hrasta</a:t>
            </a:r>
            <a:r>
              <a:rPr lang="en-GB" sz="1600" dirty="0"/>
              <a:t> —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dalje</a:t>
            </a:r>
            <a:r>
              <a:rPr lang="en-GB" sz="1600" dirty="0"/>
              <a:t> </a:t>
            </a:r>
            <a:r>
              <a:rPr lang="en-GB" sz="1600" dirty="0" err="1"/>
              <a:t>porodična</a:t>
            </a:r>
            <a:r>
              <a:rPr lang="en-GB" sz="1600" dirty="0"/>
              <a:t> </a:t>
            </a:r>
            <a:r>
              <a:rPr lang="en-GB" sz="1600" dirty="0" err="1"/>
              <a:t>firma</a:t>
            </a:r>
            <a:r>
              <a:rPr lang="en-GB" sz="1600" dirty="0"/>
              <a:t>, </a:t>
            </a:r>
            <a:r>
              <a:rPr lang="en-GB" sz="1600" dirty="0" err="1"/>
              <a:t>sada</a:t>
            </a:r>
            <a:r>
              <a:rPr lang="en-GB" sz="1600" dirty="0"/>
              <a:t> </a:t>
            </a:r>
            <a:r>
              <a:rPr lang="en-GB" sz="1600" dirty="0" err="1"/>
              <a:t>vođena</a:t>
            </a:r>
            <a:r>
              <a:rPr lang="en-GB" sz="1600" dirty="0"/>
              <a:t> </a:t>
            </a:r>
            <a:r>
              <a:rPr lang="en-GB" sz="1600" dirty="0" err="1"/>
              <a:t>drugom</a:t>
            </a:r>
            <a:r>
              <a:rPr lang="en-GB" sz="1600" dirty="0"/>
              <a:t> </a:t>
            </a:r>
            <a:r>
              <a:rPr lang="en-GB" sz="1600" dirty="0" err="1"/>
              <a:t>generacijom</a:t>
            </a:r>
            <a:r>
              <a:rPr lang="en-GB" sz="16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763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E3137-3A93-08F2-9F91-FF713DB3F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7360" y="429768"/>
            <a:ext cx="9767253" cy="1475232"/>
          </a:xfrm>
        </p:spPr>
        <p:txBody>
          <a:bodyPr>
            <a:normAutofit/>
          </a:bodyPr>
          <a:lstStyle/>
          <a:p>
            <a:r>
              <a:rPr lang="en-GB" b="1" dirty="0"/>
              <a:t>“Turnkey” </a:t>
            </a:r>
            <a:r>
              <a:rPr lang="en-GB" b="1" dirty="0" err="1"/>
              <a:t>pogon</a:t>
            </a:r>
            <a:r>
              <a:rPr lang="en-GB" b="1" dirty="0"/>
              <a:t> za </a:t>
            </a:r>
            <a:r>
              <a:rPr lang="en-GB" b="1" dirty="0" err="1"/>
              <a:t>preradu</a:t>
            </a:r>
            <a:r>
              <a:rPr lang="en-GB" b="1" dirty="0"/>
              <a:t> </a:t>
            </a:r>
            <a:r>
              <a:rPr lang="en-GB" b="1" dirty="0" err="1"/>
              <a:t>tvrdog</a:t>
            </a:r>
            <a:r>
              <a:rPr lang="en-GB" b="1" dirty="0"/>
              <a:t> </a:t>
            </a:r>
            <a:r>
              <a:rPr lang="en-GB" b="1" dirty="0" err="1"/>
              <a:t>drveta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BAF9B37-C20E-D548-7694-8475E6EEE7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78408" y="1317053"/>
            <a:ext cx="10526204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600" dirty="0" err="1"/>
              <a:t>Industrijska</a:t>
            </a:r>
            <a:r>
              <a:rPr lang="en-GB" sz="1600" dirty="0"/>
              <a:t> </a:t>
            </a:r>
            <a:r>
              <a:rPr lang="en-GB" sz="1600" dirty="0" err="1"/>
              <a:t>platforma</a:t>
            </a:r>
            <a:r>
              <a:rPr lang="en-GB" sz="1600" dirty="0"/>
              <a:t> za </a:t>
            </a:r>
            <a:r>
              <a:rPr lang="en-GB" sz="1600" dirty="0" err="1"/>
              <a:t>preradu</a:t>
            </a:r>
            <a:r>
              <a:rPr lang="en-GB" sz="1600" dirty="0"/>
              <a:t> </a:t>
            </a:r>
            <a:r>
              <a:rPr lang="en-GB" sz="1600" dirty="0" err="1"/>
              <a:t>tvrdog</a:t>
            </a:r>
            <a:r>
              <a:rPr lang="en-GB" sz="1600" dirty="0"/>
              <a:t> </a:t>
            </a:r>
            <a:r>
              <a:rPr lang="en-GB" sz="1600" dirty="0" err="1"/>
              <a:t>drveta</a:t>
            </a:r>
            <a:r>
              <a:rPr lang="en-GB" sz="1600" dirty="0"/>
              <a:t> u </a:t>
            </a:r>
            <a:r>
              <a:rPr lang="en-GB" sz="1600" dirty="0" err="1"/>
              <a:t>Srbiji</a:t>
            </a:r>
            <a:r>
              <a:rPr lang="en-GB" sz="1600" dirty="0"/>
              <a:t> — </a:t>
            </a:r>
            <a:r>
              <a:rPr lang="en-GB" sz="1600" dirty="0" err="1"/>
              <a:t>potpuno</a:t>
            </a:r>
            <a:r>
              <a:rPr lang="en-GB" sz="1600" dirty="0"/>
              <a:t> </a:t>
            </a:r>
            <a:r>
              <a:rPr lang="en-GB" sz="1600" dirty="0" err="1"/>
              <a:t>operativna</a:t>
            </a:r>
            <a:r>
              <a:rPr lang="en-GB" sz="1600" dirty="0"/>
              <a:t> (od 1997), </a:t>
            </a:r>
            <a:r>
              <a:rPr lang="en-GB" sz="1600" dirty="0" err="1"/>
              <a:t>sa</a:t>
            </a:r>
            <a:r>
              <a:rPr lang="en-GB" sz="1600" dirty="0"/>
              <a:t> </a:t>
            </a:r>
            <a:r>
              <a:rPr lang="en-GB" sz="1600" dirty="0" err="1"/>
              <a:t>trenutnim</a:t>
            </a:r>
            <a:r>
              <a:rPr lang="en-GB" sz="1600" dirty="0"/>
              <a:t> </a:t>
            </a:r>
            <a:r>
              <a:rPr lang="en-GB" sz="1600" dirty="0" err="1"/>
              <a:t>generisanjem</a:t>
            </a:r>
            <a:r>
              <a:rPr lang="en-GB" sz="1600" dirty="0"/>
              <a:t> </a:t>
            </a:r>
            <a:r>
              <a:rPr lang="en-GB" sz="1600" dirty="0" err="1"/>
              <a:t>prihoda</a:t>
            </a:r>
            <a:r>
              <a:rPr lang="en-GB" sz="1600" dirty="0"/>
              <a:t>.</a:t>
            </a:r>
          </a:p>
          <a:p>
            <a:r>
              <a:rPr lang="en-GB" sz="1600" b="1" dirty="0" err="1"/>
              <a:t>Prednost</a:t>
            </a:r>
            <a:r>
              <a:rPr lang="en-GB" sz="1600" b="1" dirty="0"/>
              <a:t> </a:t>
            </a:r>
            <a:r>
              <a:rPr lang="en-GB" sz="1600" b="1" dirty="0" err="1"/>
              <a:t>lokacije</a:t>
            </a:r>
            <a:br>
              <a:rPr lang="en-GB" sz="1600" dirty="0"/>
            </a:br>
            <a:r>
              <a:rPr lang="en-GB" sz="1600" dirty="0" err="1"/>
              <a:t>Direktan</a:t>
            </a:r>
            <a:r>
              <a:rPr lang="en-GB" sz="1600" dirty="0"/>
              <a:t> </a:t>
            </a:r>
            <a:r>
              <a:rPr lang="en-GB" sz="1600" dirty="0" err="1"/>
              <a:t>pristup</a:t>
            </a:r>
            <a:r>
              <a:rPr lang="en-GB" sz="1600" dirty="0"/>
              <a:t> </a:t>
            </a:r>
            <a:r>
              <a:rPr lang="en-GB" sz="1600" dirty="0" err="1"/>
              <a:t>slavonskom</a:t>
            </a:r>
            <a:r>
              <a:rPr lang="en-GB" sz="1600" dirty="0"/>
              <a:t> </a:t>
            </a:r>
            <a:r>
              <a:rPr lang="en-GB" sz="1600" dirty="0" err="1"/>
              <a:t>hrastu</a:t>
            </a:r>
            <a:r>
              <a:rPr lang="en-GB" sz="1600" dirty="0"/>
              <a:t> (</a:t>
            </a:r>
            <a:r>
              <a:rPr lang="en-GB" sz="1600" i="1" dirty="0"/>
              <a:t>Quercus </a:t>
            </a:r>
            <a:r>
              <a:rPr lang="en-GB" sz="1600" i="1" dirty="0" err="1"/>
              <a:t>robur</a:t>
            </a:r>
            <a:r>
              <a:rPr lang="en-GB" sz="1600" dirty="0"/>
              <a:t>) (</a:t>
            </a:r>
            <a:r>
              <a:rPr lang="en-GB" sz="1600" dirty="0" err="1"/>
              <a:t>Morović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Spačvanski</a:t>
            </a:r>
            <a:r>
              <a:rPr lang="en-GB" sz="1600" dirty="0"/>
              <a:t> </a:t>
            </a:r>
            <a:r>
              <a:rPr lang="en-GB" sz="1600" dirty="0" err="1"/>
              <a:t>bazen</a:t>
            </a:r>
            <a:r>
              <a:rPr lang="en-GB" sz="1600" dirty="0"/>
              <a:t>)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brza</a:t>
            </a:r>
            <a:r>
              <a:rPr lang="en-GB" sz="1600" dirty="0"/>
              <a:t> </a:t>
            </a:r>
            <a:r>
              <a:rPr lang="en-GB" sz="1600" dirty="0" err="1"/>
              <a:t>povezanost</a:t>
            </a:r>
            <a:r>
              <a:rPr lang="en-GB" sz="1600" dirty="0"/>
              <a:t> </a:t>
            </a:r>
            <a:r>
              <a:rPr lang="en-GB" sz="1600" dirty="0" err="1"/>
              <a:t>sa</a:t>
            </a:r>
            <a:r>
              <a:rPr lang="en-GB" sz="1600" dirty="0"/>
              <a:t> EU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globalnim</a:t>
            </a:r>
            <a:r>
              <a:rPr lang="en-GB" sz="1600" dirty="0"/>
              <a:t> </a:t>
            </a:r>
            <a:r>
              <a:rPr lang="en-GB" sz="1600" dirty="0" err="1"/>
              <a:t>tržištima</a:t>
            </a:r>
            <a:r>
              <a:rPr lang="en-GB" sz="1600" dirty="0"/>
              <a:t>.</a:t>
            </a:r>
          </a:p>
          <a:p>
            <a:r>
              <a:rPr lang="en-GB" sz="1600" b="1" dirty="0" err="1"/>
              <a:t>Finansijski</a:t>
            </a:r>
            <a:r>
              <a:rPr lang="en-GB" sz="1600" b="1" dirty="0"/>
              <a:t> </a:t>
            </a:r>
            <a:r>
              <a:rPr lang="en-GB" sz="1600" b="1" dirty="0" err="1"/>
              <a:t>rezultati</a:t>
            </a:r>
            <a:br>
              <a:rPr lang="en-GB" sz="1600" dirty="0"/>
            </a:br>
            <a:r>
              <a:rPr lang="en-GB" sz="1600" dirty="0"/>
              <a:t>~16,5 </a:t>
            </a:r>
            <a:r>
              <a:rPr lang="en-GB" sz="1600" dirty="0" err="1"/>
              <a:t>miliona</a:t>
            </a:r>
            <a:r>
              <a:rPr lang="en-GB" sz="1600" dirty="0"/>
              <a:t> € </a:t>
            </a:r>
            <a:r>
              <a:rPr lang="en-GB" sz="1600" dirty="0" err="1"/>
              <a:t>prihoda</a:t>
            </a:r>
            <a:r>
              <a:rPr lang="en-GB" sz="1600" dirty="0"/>
              <a:t>, ~2 </a:t>
            </a:r>
            <a:r>
              <a:rPr lang="en-GB" sz="1600" dirty="0" err="1"/>
              <a:t>miliona</a:t>
            </a:r>
            <a:r>
              <a:rPr lang="en-GB" sz="1600" dirty="0"/>
              <a:t> € </a:t>
            </a:r>
            <a:r>
              <a:rPr lang="en-GB" sz="1600" dirty="0" err="1"/>
              <a:t>dobiti</a:t>
            </a:r>
            <a:r>
              <a:rPr lang="en-GB" sz="1600" dirty="0"/>
              <a:t>, </a:t>
            </a:r>
            <a:r>
              <a:rPr lang="en-GB" sz="1600" dirty="0" err="1"/>
              <a:t>oko</a:t>
            </a:r>
            <a:r>
              <a:rPr lang="en-GB" sz="1600" dirty="0"/>
              <a:t> 100 </a:t>
            </a:r>
            <a:r>
              <a:rPr lang="en-GB" sz="1600" dirty="0" err="1"/>
              <a:t>zaposlenih</a:t>
            </a:r>
            <a:r>
              <a:rPr lang="en-GB" sz="1600" dirty="0"/>
              <a:t>, </a:t>
            </a:r>
            <a:r>
              <a:rPr lang="en-GB" sz="1600" dirty="0" err="1"/>
              <a:t>skalabilan</a:t>
            </a:r>
            <a:r>
              <a:rPr lang="en-GB" sz="1600" dirty="0"/>
              <a:t> </a:t>
            </a:r>
            <a:r>
              <a:rPr lang="en-GB" sz="1600" dirty="0" err="1"/>
              <a:t>industrijski</a:t>
            </a:r>
            <a:r>
              <a:rPr lang="en-GB" sz="1600" dirty="0"/>
              <a:t> </a:t>
            </a:r>
            <a:r>
              <a:rPr lang="en-GB" sz="1600" dirty="0" err="1"/>
              <a:t>kapacitet</a:t>
            </a:r>
            <a:r>
              <a:rPr lang="en-GB" sz="1600" dirty="0"/>
              <a:t>.</a:t>
            </a:r>
          </a:p>
          <a:p>
            <a:r>
              <a:rPr lang="en-GB" sz="1600" b="1" dirty="0" err="1"/>
              <a:t>Infrastruktura</a:t>
            </a:r>
            <a:br>
              <a:rPr lang="en-GB" sz="1600" dirty="0"/>
            </a:br>
            <a:r>
              <a:rPr lang="en-GB" sz="1600" dirty="0" err="1"/>
              <a:t>Razvijen</a:t>
            </a:r>
            <a:r>
              <a:rPr lang="en-GB" sz="1600" dirty="0"/>
              <a:t> </a:t>
            </a:r>
            <a:r>
              <a:rPr lang="en-GB" sz="1600" dirty="0" err="1"/>
              <a:t>proizvodni</a:t>
            </a:r>
            <a:r>
              <a:rPr lang="en-GB" sz="1600" dirty="0"/>
              <a:t> </a:t>
            </a:r>
            <a:r>
              <a:rPr lang="en-GB" sz="1600" dirty="0" err="1"/>
              <a:t>kompleks</a:t>
            </a:r>
            <a:r>
              <a:rPr lang="en-GB" sz="1600" dirty="0"/>
              <a:t> (8.000 m² </a:t>
            </a:r>
            <a:r>
              <a:rPr lang="en-GB" sz="1600" dirty="0" err="1"/>
              <a:t>objekata</a:t>
            </a:r>
            <a:r>
              <a:rPr lang="en-GB" sz="1600" dirty="0"/>
              <a:t> </a:t>
            </a:r>
            <a:r>
              <a:rPr lang="en-GB" sz="1600" dirty="0" err="1"/>
              <a:t>na</a:t>
            </a:r>
            <a:r>
              <a:rPr lang="en-GB" sz="1600" dirty="0"/>
              <a:t> </a:t>
            </a:r>
            <a:r>
              <a:rPr lang="en-GB" sz="1600" dirty="0" err="1"/>
              <a:t>parceli</a:t>
            </a:r>
            <a:r>
              <a:rPr lang="en-GB" sz="1600" dirty="0"/>
              <a:t> od 36.000 m²) </a:t>
            </a:r>
            <a:r>
              <a:rPr lang="en-GB" sz="1600" dirty="0" err="1"/>
              <a:t>sa</a:t>
            </a:r>
            <a:r>
              <a:rPr lang="en-GB" sz="1600" dirty="0"/>
              <a:t> </a:t>
            </a:r>
            <a:r>
              <a:rPr lang="en-GB" sz="1600" dirty="0" err="1"/>
              <a:t>visokokapacitetnom</a:t>
            </a:r>
            <a:r>
              <a:rPr lang="en-GB" sz="1600" dirty="0"/>
              <a:t> </a:t>
            </a:r>
            <a:r>
              <a:rPr lang="en-GB" sz="1600" dirty="0" err="1"/>
              <a:t>evropskom</a:t>
            </a:r>
            <a:r>
              <a:rPr lang="en-GB" sz="1600" dirty="0"/>
              <a:t> </a:t>
            </a:r>
            <a:r>
              <a:rPr lang="en-GB" sz="1600" dirty="0" err="1"/>
              <a:t>opremom</a:t>
            </a:r>
            <a:r>
              <a:rPr lang="en-GB" sz="1600" dirty="0"/>
              <a:t>.</a:t>
            </a:r>
          </a:p>
          <a:p>
            <a:r>
              <a:rPr lang="en-GB" sz="1600" b="1" dirty="0" err="1"/>
              <a:t>Sigurno</a:t>
            </a:r>
            <a:r>
              <a:rPr lang="en-GB" sz="1600" b="1" dirty="0"/>
              <a:t> </a:t>
            </a:r>
            <a:r>
              <a:rPr lang="en-GB" sz="1600" b="1" dirty="0" err="1"/>
              <a:t>snabdevanje</a:t>
            </a:r>
            <a:br>
              <a:rPr lang="en-GB" sz="1600" dirty="0"/>
            </a:br>
            <a:r>
              <a:rPr lang="en-GB" sz="1600" dirty="0" err="1"/>
              <a:t>Dugoročni</a:t>
            </a:r>
            <a:r>
              <a:rPr lang="en-GB" sz="1600" dirty="0"/>
              <a:t> </a:t>
            </a:r>
            <a:r>
              <a:rPr lang="en-GB" sz="1600" dirty="0" err="1"/>
              <a:t>ugovor</a:t>
            </a:r>
            <a:r>
              <a:rPr lang="en-GB" sz="1600" dirty="0"/>
              <a:t> </a:t>
            </a:r>
            <a:r>
              <a:rPr lang="en-GB" sz="1600" dirty="0" err="1"/>
              <a:t>sa</a:t>
            </a:r>
            <a:r>
              <a:rPr lang="en-GB" sz="1600" dirty="0"/>
              <a:t> </a:t>
            </a:r>
            <a:r>
              <a:rPr lang="en-GB" sz="1600" dirty="0" err="1"/>
              <a:t>Vojvodinašumama</a:t>
            </a:r>
            <a:r>
              <a:rPr lang="en-GB" sz="1600" dirty="0"/>
              <a:t> + FSC </a:t>
            </a:r>
            <a:r>
              <a:rPr lang="en-GB" sz="1600" dirty="0" err="1"/>
              <a:t>sertifikovana</a:t>
            </a:r>
            <a:r>
              <a:rPr lang="en-GB" sz="1600" dirty="0"/>
              <a:t> </a:t>
            </a:r>
            <a:r>
              <a:rPr lang="en-GB" sz="1600" dirty="0" err="1"/>
              <a:t>sirovina</a:t>
            </a:r>
            <a:r>
              <a:rPr lang="en-GB" sz="1600" dirty="0"/>
              <a:t> (</a:t>
            </a:r>
            <a:r>
              <a:rPr lang="en-GB" sz="1600" dirty="0" err="1"/>
              <a:t>usklađeno</a:t>
            </a:r>
            <a:r>
              <a:rPr lang="en-GB" sz="1600" dirty="0"/>
              <a:t> </a:t>
            </a:r>
            <a:r>
              <a:rPr lang="en-GB" sz="1600" dirty="0" err="1"/>
              <a:t>sa</a:t>
            </a:r>
            <a:r>
              <a:rPr lang="en-GB" sz="1600" dirty="0"/>
              <a:t> EUDR, EUTR, Lacey Act).</a:t>
            </a:r>
          </a:p>
          <a:p>
            <a:r>
              <a:rPr lang="en-GB" sz="1600" b="1" dirty="0" err="1"/>
              <a:t>Potencijal</a:t>
            </a:r>
            <a:r>
              <a:rPr lang="en-GB" sz="1600" b="1" dirty="0"/>
              <a:t> rasta</a:t>
            </a:r>
            <a:br>
              <a:rPr lang="en-GB" sz="1600" dirty="0"/>
            </a:br>
            <a:r>
              <a:rPr lang="en-GB" sz="1600" dirty="0" err="1"/>
              <a:t>Spremno</a:t>
            </a:r>
            <a:r>
              <a:rPr lang="en-GB" sz="1600" dirty="0"/>
              <a:t> za </a:t>
            </a:r>
            <a:r>
              <a:rPr lang="en-GB" sz="1600" dirty="0" err="1"/>
              <a:t>proširenje</a:t>
            </a:r>
            <a:r>
              <a:rPr lang="en-GB" sz="1600" dirty="0"/>
              <a:t> </a:t>
            </a:r>
            <a:r>
              <a:rPr lang="en-GB" sz="1600" dirty="0" err="1"/>
              <a:t>na</a:t>
            </a:r>
            <a:r>
              <a:rPr lang="en-GB" sz="1600" dirty="0"/>
              <a:t> </a:t>
            </a:r>
            <a:r>
              <a:rPr lang="en-GB" sz="1600" dirty="0" err="1"/>
              <a:t>furnir</a:t>
            </a:r>
            <a:r>
              <a:rPr lang="en-GB" sz="1600" dirty="0"/>
              <a:t>, </a:t>
            </a:r>
            <a:r>
              <a:rPr lang="en-GB" sz="1600" dirty="0" err="1"/>
              <a:t>habajući</a:t>
            </a:r>
            <a:r>
              <a:rPr lang="en-GB" sz="1600" dirty="0"/>
              <a:t> </a:t>
            </a:r>
            <a:r>
              <a:rPr lang="en-GB" sz="1600" dirty="0" err="1"/>
              <a:t>sloj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inženjersko</a:t>
            </a:r>
            <a:r>
              <a:rPr lang="en-GB" sz="1600" dirty="0"/>
              <a:t> </a:t>
            </a:r>
            <a:r>
              <a:rPr lang="en-GB" sz="1600" dirty="0" err="1"/>
              <a:t>drvo</a:t>
            </a:r>
            <a:r>
              <a:rPr lang="en-GB" sz="1600" dirty="0"/>
              <a:t> — bez </a:t>
            </a:r>
            <a:r>
              <a:rPr lang="en-GB" sz="1600" dirty="0" err="1"/>
              <a:t>potrebe</a:t>
            </a:r>
            <a:r>
              <a:rPr lang="en-GB" sz="1600" dirty="0"/>
              <a:t> za greenfield </a:t>
            </a:r>
            <a:r>
              <a:rPr lang="en-GB" sz="1600" dirty="0" err="1"/>
              <a:t>investicijom</a:t>
            </a:r>
            <a:r>
              <a:rPr lang="en-GB" sz="1600" dirty="0"/>
              <a:t>.</a:t>
            </a:r>
          </a:p>
          <a:p>
            <a:r>
              <a:rPr lang="en-GB" sz="1600" b="1" dirty="0" err="1"/>
              <a:t>Strateška</a:t>
            </a:r>
            <a:r>
              <a:rPr lang="en-GB" sz="1600" b="1" dirty="0"/>
              <a:t> </a:t>
            </a:r>
            <a:r>
              <a:rPr lang="en-GB" sz="1600" b="1" dirty="0" err="1"/>
              <a:t>pozicija</a:t>
            </a:r>
            <a:br>
              <a:rPr lang="en-GB" sz="1600" dirty="0"/>
            </a:br>
            <a:r>
              <a:rPr lang="en-GB" sz="1600" dirty="0" err="1"/>
              <a:t>Vertikalno</a:t>
            </a:r>
            <a:r>
              <a:rPr lang="en-GB" sz="1600" dirty="0"/>
              <a:t> </a:t>
            </a:r>
            <a:r>
              <a:rPr lang="en-GB" sz="1600" dirty="0" err="1"/>
              <a:t>integrisana</a:t>
            </a:r>
            <a:r>
              <a:rPr lang="en-GB" sz="1600" dirty="0"/>
              <a:t> </a:t>
            </a:r>
            <a:r>
              <a:rPr lang="en-GB" sz="1600" dirty="0" err="1"/>
              <a:t>platforma</a:t>
            </a:r>
            <a:r>
              <a:rPr lang="en-GB" sz="1600" dirty="0"/>
              <a:t> (</a:t>
            </a:r>
            <a:r>
              <a:rPr lang="en-GB" sz="1600" dirty="0" err="1"/>
              <a:t>nabavka</a:t>
            </a:r>
            <a:r>
              <a:rPr lang="en-GB" sz="1600" dirty="0"/>
              <a:t>–</a:t>
            </a:r>
            <a:r>
              <a:rPr lang="en-GB" sz="1600" dirty="0" err="1"/>
              <a:t>proizvodnja</a:t>
            </a:r>
            <a:r>
              <a:rPr lang="en-GB" sz="1600" dirty="0"/>
              <a:t>–</a:t>
            </a:r>
            <a:r>
              <a:rPr lang="en-GB" sz="1600" dirty="0" err="1"/>
              <a:t>izvoz</a:t>
            </a:r>
            <a:r>
              <a:rPr lang="en-GB" sz="1600" dirty="0"/>
              <a:t>) </a:t>
            </a:r>
            <a:r>
              <a:rPr lang="en-GB" sz="1600" dirty="0" err="1"/>
              <a:t>sa</a:t>
            </a:r>
            <a:r>
              <a:rPr lang="en-GB" sz="1600" dirty="0"/>
              <a:t> </a:t>
            </a:r>
            <a:r>
              <a:rPr lang="en-GB" sz="1600" dirty="0" err="1"/>
              <a:t>gotovo</a:t>
            </a:r>
            <a:r>
              <a:rPr lang="en-GB" sz="1600" dirty="0"/>
              <a:t> 30 </a:t>
            </a:r>
            <a:r>
              <a:rPr lang="en-GB" sz="1600" dirty="0" err="1"/>
              <a:t>godina</a:t>
            </a:r>
            <a:r>
              <a:rPr lang="en-GB" sz="1600" dirty="0"/>
              <a:t> </a:t>
            </a:r>
            <a:r>
              <a:rPr lang="en-GB" sz="1600" dirty="0" err="1"/>
              <a:t>iskustva</a:t>
            </a:r>
            <a:r>
              <a:rPr lang="en-GB" sz="16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522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CB431-287A-D16A-20E7-DA9F16F88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4248" y="530352"/>
            <a:ext cx="9520365" cy="905256"/>
          </a:xfrm>
        </p:spPr>
        <p:txBody>
          <a:bodyPr/>
          <a:lstStyle/>
          <a:p>
            <a:r>
              <a:rPr lang="en-GB" b="1" dirty="0" err="1"/>
              <a:t>Nabavka</a:t>
            </a:r>
            <a:r>
              <a:rPr lang="en-GB" b="1" dirty="0"/>
              <a:t>, </a:t>
            </a:r>
            <a:r>
              <a:rPr lang="en-GB" b="1" dirty="0" err="1"/>
              <a:t>usklađenost</a:t>
            </a:r>
            <a:r>
              <a:rPr lang="en-GB" b="1" dirty="0"/>
              <a:t> </a:t>
            </a:r>
            <a:r>
              <a:rPr lang="en-GB" b="1" dirty="0" err="1"/>
              <a:t>i</a:t>
            </a:r>
            <a:r>
              <a:rPr lang="en-GB" b="1" dirty="0"/>
              <a:t> </a:t>
            </a:r>
            <a:r>
              <a:rPr lang="en-GB" b="1" dirty="0" err="1"/>
              <a:t>sledljivost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04487F6-9B58-BF66-1D17-AFE12C6975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89888" y="2081928"/>
            <a:ext cx="10114724" cy="3944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600" dirty="0" err="1"/>
              <a:t>Potpuno</a:t>
            </a:r>
            <a:r>
              <a:rPr lang="en-GB" sz="1600" dirty="0"/>
              <a:t> </a:t>
            </a:r>
            <a:r>
              <a:rPr lang="en-GB" sz="1600" dirty="0" err="1"/>
              <a:t>usklađeno</a:t>
            </a:r>
            <a:r>
              <a:rPr lang="en-GB" sz="1600" dirty="0"/>
              <a:t> </a:t>
            </a:r>
            <a:r>
              <a:rPr lang="en-GB" sz="1600" dirty="0" err="1"/>
              <a:t>snabdevanje</a:t>
            </a:r>
            <a:r>
              <a:rPr lang="en-GB" sz="1600" dirty="0"/>
              <a:t> </a:t>
            </a:r>
            <a:r>
              <a:rPr lang="en-GB" sz="1600" dirty="0" err="1"/>
              <a:t>trupcima</a:t>
            </a:r>
            <a:r>
              <a:rPr lang="en-GB" sz="1600" dirty="0"/>
              <a:t> — </a:t>
            </a:r>
            <a:r>
              <a:rPr lang="en-GB" sz="1600" dirty="0" err="1"/>
              <a:t>hrast</a:t>
            </a:r>
            <a:r>
              <a:rPr lang="en-GB" sz="1600" dirty="0"/>
              <a:t> (</a:t>
            </a:r>
            <a:r>
              <a:rPr lang="en-GB" sz="1600" i="1" dirty="0"/>
              <a:t>Quercus </a:t>
            </a:r>
            <a:r>
              <a:rPr lang="en-GB" sz="1600" i="1" dirty="0" err="1"/>
              <a:t>robur</a:t>
            </a:r>
            <a:r>
              <a:rPr lang="en-GB" sz="1600" dirty="0"/>
              <a:t>)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jasen</a:t>
            </a:r>
            <a:r>
              <a:rPr lang="en-GB" sz="1600" dirty="0"/>
              <a:t> (</a:t>
            </a:r>
            <a:r>
              <a:rPr lang="en-GB" sz="1600" i="1" dirty="0"/>
              <a:t>Fraxinus excelsior</a:t>
            </a:r>
            <a:r>
              <a:rPr lang="en-GB" sz="1600" dirty="0"/>
              <a:t>) </a:t>
            </a:r>
            <a:r>
              <a:rPr lang="en-GB" sz="1600" dirty="0" err="1"/>
              <a:t>isključivo</a:t>
            </a:r>
            <a:r>
              <a:rPr lang="en-GB" sz="1600" dirty="0"/>
              <a:t> </a:t>
            </a:r>
            <a:r>
              <a:rPr lang="en-GB" sz="1600" dirty="0" err="1"/>
              <a:t>iz</a:t>
            </a:r>
            <a:r>
              <a:rPr lang="en-GB" sz="1600" dirty="0"/>
              <a:t> </a:t>
            </a:r>
            <a:r>
              <a:rPr lang="en-GB" sz="1600" dirty="0" err="1"/>
              <a:t>legalno</a:t>
            </a:r>
            <a:r>
              <a:rPr lang="en-GB" sz="1600" dirty="0"/>
              <a:t> </a:t>
            </a:r>
            <a:r>
              <a:rPr lang="en-GB" sz="1600" dirty="0" err="1"/>
              <a:t>posečenih</a:t>
            </a:r>
            <a:r>
              <a:rPr lang="en-GB" sz="1600" dirty="0"/>
              <a:t> </a:t>
            </a:r>
            <a:r>
              <a:rPr lang="en-GB" sz="1600" dirty="0" err="1"/>
              <a:t>šuma</a:t>
            </a:r>
            <a:r>
              <a:rPr lang="en-GB" sz="1600" dirty="0"/>
              <a:t>.</a:t>
            </a:r>
          </a:p>
          <a:p>
            <a:r>
              <a:rPr lang="en-GB" sz="1600" dirty="0" err="1"/>
              <a:t>Regionalna</a:t>
            </a:r>
            <a:r>
              <a:rPr lang="en-GB" sz="1600" dirty="0"/>
              <a:t> </a:t>
            </a:r>
            <a:r>
              <a:rPr lang="en-GB" sz="1600" dirty="0" err="1"/>
              <a:t>baza</a:t>
            </a:r>
            <a:r>
              <a:rPr lang="en-GB" sz="1600" dirty="0"/>
              <a:t> </a:t>
            </a:r>
            <a:r>
              <a:rPr lang="en-GB" sz="1600" dirty="0" err="1"/>
              <a:t>snabdevanja</a:t>
            </a:r>
            <a:r>
              <a:rPr lang="en-GB" sz="1600" dirty="0"/>
              <a:t>: </a:t>
            </a:r>
            <a:r>
              <a:rPr lang="en-GB" sz="1600" dirty="0" err="1"/>
              <a:t>Srbija</a:t>
            </a:r>
            <a:r>
              <a:rPr lang="en-GB" sz="1600" dirty="0"/>
              <a:t>, Hrvatska, BiH, </a:t>
            </a:r>
            <a:r>
              <a:rPr lang="en-GB" sz="1600" dirty="0" err="1"/>
              <a:t>Rumunija</a:t>
            </a:r>
            <a:r>
              <a:rPr lang="en-GB" sz="1600" dirty="0"/>
              <a:t>; </a:t>
            </a:r>
            <a:r>
              <a:rPr lang="en-GB" sz="1600" dirty="0" err="1"/>
              <a:t>ključni</a:t>
            </a:r>
            <a:r>
              <a:rPr lang="en-GB" sz="1600" dirty="0"/>
              <a:t> </a:t>
            </a:r>
            <a:r>
              <a:rPr lang="en-GB" sz="1600" dirty="0" err="1"/>
              <a:t>izvor</a:t>
            </a:r>
            <a:r>
              <a:rPr lang="en-GB" sz="1600" dirty="0"/>
              <a:t> — </a:t>
            </a:r>
            <a:r>
              <a:rPr lang="en-GB" sz="1600" dirty="0" err="1"/>
              <a:t>šuma</a:t>
            </a:r>
            <a:r>
              <a:rPr lang="en-GB" sz="1600" dirty="0"/>
              <a:t> </a:t>
            </a:r>
            <a:r>
              <a:rPr lang="en-GB" sz="1600" dirty="0" err="1"/>
              <a:t>Morović</a:t>
            </a:r>
            <a:r>
              <a:rPr lang="en-GB" sz="1600" dirty="0"/>
              <a:t>.</a:t>
            </a:r>
          </a:p>
          <a:p>
            <a:r>
              <a:rPr lang="en-GB" sz="1600" dirty="0" err="1"/>
              <a:t>Dugoročna</a:t>
            </a:r>
            <a:r>
              <a:rPr lang="en-GB" sz="1600" dirty="0"/>
              <a:t> </a:t>
            </a:r>
            <a:r>
              <a:rPr lang="en-GB" sz="1600" dirty="0" err="1"/>
              <a:t>sigurnost</a:t>
            </a:r>
            <a:r>
              <a:rPr lang="en-GB" sz="1600" dirty="0"/>
              <a:t> </a:t>
            </a:r>
            <a:r>
              <a:rPr lang="en-GB" sz="1600" dirty="0" err="1"/>
              <a:t>snabdevanja</a:t>
            </a:r>
            <a:r>
              <a:rPr lang="en-GB" sz="1600" dirty="0"/>
              <a:t> </a:t>
            </a:r>
            <a:r>
              <a:rPr lang="en-GB" sz="1600" dirty="0" err="1"/>
              <a:t>kroz</a:t>
            </a:r>
            <a:r>
              <a:rPr lang="en-GB" sz="1600" dirty="0"/>
              <a:t> </a:t>
            </a:r>
            <a:r>
              <a:rPr lang="en-GB" sz="1600" dirty="0" err="1"/>
              <a:t>partnerstvo</a:t>
            </a:r>
            <a:r>
              <a:rPr lang="en-GB" sz="1600" dirty="0"/>
              <a:t> </a:t>
            </a:r>
            <a:r>
              <a:rPr lang="en-GB" sz="1600" dirty="0" err="1"/>
              <a:t>sa</a:t>
            </a:r>
            <a:r>
              <a:rPr lang="en-GB" sz="1600" dirty="0"/>
              <a:t> </a:t>
            </a:r>
            <a:r>
              <a:rPr lang="en-GB" sz="1600" dirty="0" err="1"/>
              <a:t>državnim</a:t>
            </a:r>
            <a:r>
              <a:rPr lang="en-GB" sz="1600" dirty="0"/>
              <a:t> </a:t>
            </a:r>
            <a:r>
              <a:rPr lang="en-GB" sz="1600" dirty="0" err="1"/>
              <a:t>preduzećem</a:t>
            </a:r>
            <a:r>
              <a:rPr lang="en-GB" sz="1600" dirty="0"/>
              <a:t> (</a:t>
            </a:r>
            <a:r>
              <a:rPr lang="en-GB" sz="1600" dirty="0" err="1"/>
              <a:t>Vojvodinašume</a:t>
            </a:r>
            <a:r>
              <a:rPr lang="en-GB" sz="1600" dirty="0"/>
              <a:t>)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verifikovanu</a:t>
            </a:r>
            <a:r>
              <a:rPr lang="en-GB" sz="1600" dirty="0"/>
              <a:t> </a:t>
            </a:r>
            <a:r>
              <a:rPr lang="en-GB" sz="1600" dirty="0" err="1"/>
              <a:t>mrežu</a:t>
            </a:r>
            <a:r>
              <a:rPr lang="en-GB" sz="1600" dirty="0"/>
              <a:t> </a:t>
            </a:r>
            <a:r>
              <a:rPr lang="en-GB" sz="1600" dirty="0" err="1"/>
              <a:t>dobavljača</a:t>
            </a:r>
            <a:r>
              <a:rPr lang="en-GB" sz="1600" dirty="0"/>
              <a:t>.</a:t>
            </a:r>
          </a:p>
          <a:p>
            <a:r>
              <a:rPr lang="en-GB" sz="1600" dirty="0" err="1"/>
              <a:t>Stroga</a:t>
            </a:r>
            <a:r>
              <a:rPr lang="en-GB" sz="1600" dirty="0"/>
              <a:t> </a:t>
            </a:r>
            <a:r>
              <a:rPr lang="en-GB" sz="1600" dirty="0" err="1"/>
              <a:t>verifikacija</a:t>
            </a:r>
            <a:r>
              <a:rPr lang="en-GB" sz="1600" dirty="0"/>
              <a:t> </a:t>
            </a:r>
            <a:r>
              <a:rPr lang="en-GB" sz="1600" dirty="0" err="1"/>
              <a:t>dobavljača</a:t>
            </a:r>
            <a:r>
              <a:rPr lang="en-GB" sz="1600" dirty="0"/>
              <a:t>: </a:t>
            </a:r>
            <a:r>
              <a:rPr lang="en-GB" sz="1600" dirty="0" err="1"/>
              <a:t>dokumentacija</a:t>
            </a:r>
            <a:r>
              <a:rPr lang="en-GB" sz="1600" dirty="0"/>
              <a:t>, </a:t>
            </a:r>
            <a:r>
              <a:rPr lang="en-GB" sz="1600" dirty="0" err="1"/>
              <a:t>prava</a:t>
            </a:r>
            <a:r>
              <a:rPr lang="en-GB" sz="1600" dirty="0"/>
              <a:t> </a:t>
            </a:r>
            <a:r>
              <a:rPr lang="en-GB" sz="1600" dirty="0" err="1"/>
              <a:t>seče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kontinuirano</a:t>
            </a:r>
            <a:r>
              <a:rPr lang="en-GB" sz="1600" dirty="0"/>
              <a:t> </a:t>
            </a:r>
            <a:r>
              <a:rPr lang="en-GB" sz="1600" dirty="0" err="1"/>
              <a:t>praćenje</a:t>
            </a:r>
            <a:r>
              <a:rPr lang="en-GB" sz="1600" dirty="0"/>
              <a:t> </a:t>
            </a:r>
            <a:r>
              <a:rPr lang="en-GB" sz="1600" dirty="0" err="1"/>
              <a:t>usklađenosti</a:t>
            </a:r>
            <a:r>
              <a:rPr lang="en-GB" sz="1600" dirty="0"/>
              <a:t> (FSC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ekvivalentni</a:t>
            </a:r>
            <a:r>
              <a:rPr lang="en-GB" sz="1600" dirty="0"/>
              <a:t> </a:t>
            </a:r>
            <a:r>
              <a:rPr lang="en-GB" sz="1600" dirty="0" err="1"/>
              <a:t>standardi</a:t>
            </a:r>
            <a:r>
              <a:rPr lang="en-GB" sz="1600" dirty="0"/>
              <a:t>).</a:t>
            </a:r>
          </a:p>
          <a:p>
            <a:r>
              <a:rPr lang="en-GB" sz="1600" dirty="0" err="1"/>
              <a:t>Sistem</a:t>
            </a:r>
            <a:r>
              <a:rPr lang="en-GB" sz="1600" dirty="0"/>
              <a:t> </a:t>
            </a:r>
            <a:r>
              <a:rPr lang="en-GB" sz="1600" dirty="0" err="1"/>
              <a:t>potpune</a:t>
            </a:r>
            <a:r>
              <a:rPr lang="en-GB" sz="1600" dirty="0"/>
              <a:t> </a:t>
            </a:r>
            <a:r>
              <a:rPr lang="en-GB" sz="1600" dirty="0" err="1"/>
              <a:t>sledljivosti</a:t>
            </a:r>
            <a:r>
              <a:rPr lang="en-GB" sz="1600" dirty="0"/>
              <a:t> — od </a:t>
            </a:r>
            <a:r>
              <a:rPr lang="en-GB" sz="1600" dirty="0" err="1"/>
              <a:t>šume</a:t>
            </a:r>
            <a:r>
              <a:rPr lang="en-GB" sz="1600" dirty="0"/>
              <a:t> do </a:t>
            </a:r>
            <a:r>
              <a:rPr lang="en-GB" sz="1600" dirty="0" err="1"/>
              <a:t>finalnog</a:t>
            </a:r>
            <a:r>
              <a:rPr lang="en-GB" sz="1600" dirty="0"/>
              <a:t> </a:t>
            </a:r>
            <a:r>
              <a:rPr lang="en-GB" sz="1600" dirty="0" err="1"/>
              <a:t>proizvoda</a:t>
            </a:r>
            <a:r>
              <a:rPr lang="en-GB" sz="1600" dirty="0"/>
              <a:t>.</a:t>
            </a:r>
          </a:p>
          <a:p>
            <a:r>
              <a:rPr lang="en-GB" sz="1600" dirty="0" err="1"/>
              <a:t>Usklađenost</a:t>
            </a:r>
            <a:r>
              <a:rPr lang="en-GB" sz="1600" dirty="0"/>
              <a:t> </a:t>
            </a:r>
            <a:r>
              <a:rPr lang="en-GB" sz="1600" dirty="0" err="1"/>
              <a:t>sa</a:t>
            </a:r>
            <a:r>
              <a:rPr lang="en-GB" sz="1600" dirty="0"/>
              <a:t> EUTR, EUDR, UKTR </a:t>
            </a:r>
            <a:r>
              <a:rPr lang="en-GB" sz="1600" dirty="0" err="1"/>
              <a:t>i</a:t>
            </a:r>
            <a:r>
              <a:rPr lang="en-GB" sz="1600" dirty="0"/>
              <a:t> Lacey Act — </a:t>
            </a:r>
            <a:r>
              <a:rPr lang="en-GB" sz="1600" dirty="0" err="1"/>
              <a:t>minimalan</a:t>
            </a:r>
            <a:r>
              <a:rPr lang="en-GB" sz="1600" dirty="0"/>
              <a:t> </a:t>
            </a:r>
            <a:r>
              <a:rPr lang="en-GB" sz="1600" dirty="0" err="1"/>
              <a:t>rizik</a:t>
            </a:r>
            <a:r>
              <a:rPr lang="en-GB" sz="1600" dirty="0"/>
              <a:t> od </a:t>
            </a:r>
            <a:r>
              <a:rPr lang="en-GB" sz="1600" dirty="0" err="1"/>
              <a:t>nelegalnog</a:t>
            </a:r>
            <a:r>
              <a:rPr lang="en-GB" sz="1600" dirty="0"/>
              <a:t> </a:t>
            </a:r>
            <a:r>
              <a:rPr lang="en-GB" sz="1600" dirty="0" err="1"/>
              <a:t>drveta</a:t>
            </a:r>
            <a:r>
              <a:rPr lang="en-GB" sz="1600" dirty="0"/>
              <a:t>.</a:t>
            </a:r>
          </a:p>
          <a:p>
            <a:r>
              <a:rPr lang="en-GB" sz="1600" dirty="0" err="1"/>
              <a:t>Smanjenje</a:t>
            </a:r>
            <a:r>
              <a:rPr lang="en-GB" sz="1600" dirty="0"/>
              <a:t> </a:t>
            </a:r>
            <a:r>
              <a:rPr lang="en-GB" sz="1600" dirty="0" err="1"/>
              <a:t>rizika</a:t>
            </a:r>
            <a:r>
              <a:rPr lang="en-GB" sz="1600" dirty="0"/>
              <a:t> </a:t>
            </a:r>
            <a:r>
              <a:rPr lang="en-GB" sz="1600" dirty="0" err="1"/>
              <a:t>kroz</a:t>
            </a:r>
            <a:r>
              <a:rPr lang="en-GB" sz="1600" dirty="0"/>
              <a:t> </a:t>
            </a:r>
            <a:r>
              <a:rPr lang="en-GB" sz="1600" dirty="0" err="1"/>
              <a:t>diverzifikaciju</a:t>
            </a:r>
            <a:r>
              <a:rPr lang="en-GB" sz="1600" dirty="0"/>
              <a:t> </a:t>
            </a:r>
            <a:r>
              <a:rPr lang="en-GB" sz="1600" dirty="0" err="1"/>
              <a:t>dobavljača</a:t>
            </a:r>
            <a:r>
              <a:rPr lang="en-GB" sz="1600" dirty="0"/>
              <a:t>, </a:t>
            </a:r>
            <a:r>
              <a:rPr lang="en-GB" sz="1600" dirty="0" err="1"/>
              <a:t>fokus</a:t>
            </a:r>
            <a:r>
              <a:rPr lang="en-GB" sz="1600" dirty="0"/>
              <a:t> </a:t>
            </a:r>
            <a:r>
              <a:rPr lang="en-GB" sz="1600" dirty="0" err="1"/>
              <a:t>na</a:t>
            </a:r>
            <a:r>
              <a:rPr lang="en-GB" sz="1600" dirty="0"/>
              <a:t> </a:t>
            </a:r>
            <a:r>
              <a:rPr lang="en-GB" sz="1600" dirty="0" err="1"/>
              <a:t>državne</a:t>
            </a:r>
            <a:r>
              <a:rPr lang="en-GB" sz="1600" dirty="0"/>
              <a:t> </a:t>
            </a:r>
            <a:r>
              <a:rPr lang="en-GB" sz="1600" dirty="0" err="1"/>
              <a:t>šume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redovne</a:t>
            </a:r>
            <a:r>
              <a:rPr lang="en-GB" sz="1600" dirty="0"/>
              <a:t> </a:t>
            </a:r>
            <a:r>
              <a:rPr lang="en-GB" sz="1600" dirty="0" err="1"/>
              <a:t>kontrole</a:t>
            </a:r>
            <a:r>
              <a:rPr lang="en-GB" sz="1600" dirty="0"/>
              <a:t>.</a:t>
            </a:r>
          </a:p>
          <a:p>
            <a:r>
              <a:rPr lang="en-GB" sz="1600" dirty="0" err="1"/>
              <a:t>Posvećenost</a:t>
            </a:r>
            <a:r>
              <a:rPr lang="en-GB" sz="1600" dirty="0"/>
              <a:t> </a:t>
            </a:r>
            <a:r>
              <a:rPr lang="en-GB" sz="1600" dirty="0" err="1"/>
              <a:t>održivosti</a:t>
            </a:r>
            <a:r>
              <a:rPr lang="en-GB" sz="1600" dirty="0"/>
              <a:t>: </a:t>
            </a:r>
            <a:r>
              <a:rPr lang="en-GB" sz="1600" dirty="0" err="1"/>
              <a:t>odgovorno</a:t>
            </a:r>
            <a:r>
              <a:rPr lang="en-GB" sz="1600" dirty="0"/>
              <a:t> </a:t>
            </a:r>
            <a:r>
              <a:rPr lang="en-GB" sz="1600" dirty="0" err="1"/>
              <a:t>snabdevanje</a:t>
            </a:r>
            <a:r>
              <a:rPr lang="en-GB" sz="1600" dirty="0"/>
              <a:t>, </a:t>
            </a:r>
            <a:r>
              <a:rPr lang="en-GB" sz="1600" dirty="0" err="1"/>
              <a:t>obnova</a:t>
            </a:r>
            <a:r>
              <a:rPr lang="en-GB" sz="1600" dirty="0"/>
              <a:t> </a:t>
            </a:r>
            <a:r>
              <a:rPr lang="en-GB" sz="1600" dirty="0" err="1"/>
              <a:t>šuma</a:t>
            </a:r>
            <a:r>
              <a:rPr lang="en-GB" sz="1600" dirty="0"/>
              <a:t> </a:t>
            </a:r>
            <a:r>
              <a:rPr lang="en-GB" sz="1600" dirty="0" err="1"/>
              <a:t>i</a:t>
            </a:r>
            <a:r>
              <a:rPr lang="en-GB" sz="1600" dirty="0"/>
              <a:t> </a:t>
            </a:r>
            <a:r>
              <a:rPr lang="en-GB" sz="1600" dirty="0" err="1"/>
              <a:t>efikasno</a:t>
            </a:r>
            <a:r>
              <a:rPr lang="en-GB" sz="1600" dirty="0"/>
              <a:t> </a:t>
            </a:r>
            <a:r>
              <a:rPr lang="en-GB" sz="1600" dirty="0" err="1"/>
              <a:t>korišćenje</a:t>
            </a:r>
            <a:r>
              <a:rPr lang="en-GB" sz="1600" dirty="0"/>
              <a:t> </a:t>
            </a:r>
            <a:r>
              <a:rPr lang="en-GB" sz="1600" dirty="0" err="1"/>
              <a:t>materijala</a:t>
            </a:r>
            <a:r>
              <a:rPr lang="en-GB" sz="16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467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97A43-70EF-0E84-59F4-AA7390FEE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241" y="624110"/>
            <a:ext cx="9584372" cy="1280890"/>
          </a:xfrm>
        </p:spPr>
        <p:txBody>
          <a:bodyPr/>
          <a:lstStyle/>
          <a:p>
            <a:r>
              <a:rPr lang="en-GB" b="1" dirty="0" err="1"/>
              <a:t>Tržišna</a:t>
            </a:r>
            <a:r>
              <a:rPr lang="en-GB" b="1" dirty="0"/>
              <a:t> </a:t>
            </a:r>
            <a:r>
              <a:rPr lang="en-GB" b="1" dirty="0" err="1"/>
              <a:t>prilika</a:t>
            </a:r>
            <a:r>
              <a:rPr lang="en-GB" b="1" dirty="0"/>
              <a:t> – </a:t>
            </a:r>
            <a:r>
              <a:rPr lang="en-GB" b="1" dirty="0" err="1"/>
              <a:t>evropski</a:t>
            </a:r>
            <a:r>
              <a:rPr lang="en-GB" b="1" dirty="0"/>
              <a:t> </a:t>
            </a:r>
            <a:r>
              <a:rPr lang="en-GB" b="1" dirty="0" err="1"/>
              <a:t>hrast</a:t>
            </a:r>
            <a:r>
              <a:rPr lang="en-GB" b="1" dirty="0"/>
              <a:t> </a:t>
            </a:r>
            <a:r>
              <a:rPr lang="en-GB" b="1" dirty="0" err="1"/>
              <a:t>i</a:t>
            </a:r>
            <a:r>
              <a:rPr lang="en-GB" b="1" dirty="0"/>
              <a:t> </a:t>
            </a:r>
            <a:r>
              <a:rPr lang="en-GB" b="1" dirty="0" err="1"/>
              <a:t>tvrdo</a:t>
            </a:r>
            <a:r>
              <a:rPr lang="en-GB" b="1" dirty="0"/>
              <a:t> </a:t>
            </a:r>
            <a:r>
              <a:rPr lang="en-GB" b="1" dirty="0" err="1"/>
              <a:t>drvo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F438994-F25F-656C-63B8-FB39D95BEC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16152" y="2219818"/>
            <a:ext cx="10387584" cy="38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000" dirty="0" err="1"/>
              <a:t>Snažna</a:t>
            </a:r>
            <a:r>
              <a:rPr lang="en-GB" sz="2000" dirty="0"/>
              <a:t> </a:t>
            </a:r>
            <a:r>
              <a:rPr lang="en-GB" sz="2000" dirty="0" err="1"/>
              <a:t>globalna</a:t>
            </a:r>
            <a:r>
              <a:rPr lang="en-GB" sz="2000" dirty="0"/>
              <a:t> </a:t>
            </a:r>
            <a:r>
              <a:rPr lang="en-GB" sz="2000" dirty="0" err="1"/>
              <a:t>potražnja</a:t>
            </a:r>
            <a:r>
              <a:rPr lang="en-GB" sz="2000" dirty="0"/>
              <a:t> za </a:t>
            </a:r>
            <a:r>
              <a:rPr lang="en-GB" sz="2000" dirty="0" err="1"/>
              <a:t>kvalitetnim</a:t>
            </a:r>
            <a:r>
              <a:rPr lang="en-GB" sz="2000" dirty="0"/>
              <a:t> </a:t>
            </a:r>
            <a:r>
              <a:rPr lang="en-GB" sz="2000" dirty="0" err="1"/>
              <a:t>hrastom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jasenom</a:t>
            </a:r>
            <a:r>
              <a:rPr lang="en-GB" sz="2000" dirty="0"/>
              <a:t> u </a:t>
            </a:r>
            <a:r>
              <a:rPr lang="en-GB" sz="2000" dirty="0" err="1"/>
              <a:t>industriji</a:t>
            </a:r>
            <a:r>
              <a:rPr lang="en-GB" sz="2000" dirty="0"/>
              <a:t> </a:t>
            </a:r>
            <a:r>
              <a:rPr lang="en-GB" sz="2000" dirty="0" err="1"/>
              <a:t>nameštaja</a:t>
            </a:r>
            <a:r>
              <a:rPr lang="en-GB" sz="2000" dirty="0"/>
              <a:t>, </a:t>
            </a:r>
            <a:r>
              <a:rPr lang="en-GB" sz="2000" dirty="0" err="1"/>
              <a:t>enterijera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proizvodnje</a:t>
            </a:r>
            <a:r>
              <a:rPr lang="en-GB" sz="2000" dirty="0"/>
              <a:t>.</a:t>
            </a:r>
          </a:p>
          <a:p>
            <a:r>
              <a:rPr lang="en-GB" sz="2000" dirty="0" err="1"/>
              <a:t>Ograničena</a:t>
            </a:r>
            <a:r>
              <a:rPr lang="en-GB" sz="2000" dirty="0"/>
              <a:t> </a:t>
            </a:r>
            <a:r>
              <a:rPr lang="en-GB" sz="2000" dirty="0" err="1"/>
              <a:t>dostupnost</a:t>
            </a:r>
            <a:r>
              <a:rPr lang="en-GB" sz="2000" dirty="0"/>
              <a:t> </a:t>
            </a:r>
            <a:r>
              <a:rPr lang="en-GB" sz="2000" dirty="0" err="1"/>
              <a:t>slavonskog</a:t>
            </a:r>
            <a:r>
              <a:rPr lang="en-GB" sz="2000" dirty="0"/>
              <a:t> </a:t>
            </a:r>
            <a:r>
              <a:rPr lang="en-GB" sz="2000" dirty="0" err="1"/>
              <a:t>hrasta</a:t>
            </a:r>
            <a:r>
              <a:rPr lang="en-GB" sz="2000" dirty="0"/>
              <a:t> (</a:t>
            </a:r>
            <a:r>
              <a:rPr lang="en-GB" sz="2000" i="1" dirty="0"/>
              <a:t>Quercus </a:t>
            </a:r>
            <a:r>
              <a:rPr lang="en-GB" sz="2000" i="1" dirty="0" err="1"/>
              <a:t>robur</a:t>
            </a:r>
            <a:r>
              <a:rPr lang="en-GB" sz="2000" dirty="0"/>
              <a:t>) </a:t>
            </a:r>
            <a:r>
              <a:rPr lang="en-GB" sz="2000" dirty="0" err="1"/>
              <a:t>čini</a:t>
            </a:r>
            <a:r>
              <a:rPr lang="en-GB" sz="2000" dirty="0"/>
              <a:t> ga premium </a:t>
            </a:r>
            <a:r>
              <a:rPr lang="en-GB" sz="2000" dirty="0" err="1"/>
              <a:t>resursom</a:t>
            </a:r>
            <a:r>
              <a:rPr lang="en-GB" sz="2000" dirty="0"/>
              <a:t>.</a:t>
            </a:r>
          </a:p>
          <a:p>
            <a:r>
              <a:rPr lang="en-GB" sz="2000" dirty="0" err="1"/>
              <a:t>Jugoistočna</a:t>
            </a:r>
            <a:r>
              <a:rPr lang="en-GB" sz="2000" dirty="0"/>
              <a:t> Evropa </a:t>
            </a:r>
            <a:r>
              <a:rPr lang="en-GB" sz="2000" dirty="0" err="1"/>
              <a:t>kao</a:t>
            </a:r>
            <a:r>
              <a:rPr lang="en-GB" sz="2000" dirty="0"/>
              <a:t> </a:t>
            </a:r>
            <a:r>
              <a:rPr lang="en-GB" sz="2000" dirty="0" err="1"/>
              <a:t>ključni</a:t>
            </a:r>
            <a:r>
              <a:rPr lang="en-GB" sz="2000" dirty="0"/>
              <a:t> region za </a:t>
            </a:r>
            <a:r>
              <a:rPr lang="en-GB" sz="2000" dirty="0" err="1"/>
              <a:t>najkvalitetnije</a:t>
            </a:r>
            <a:r>
              <a:rPr lang="en-GB" sz="2000" dirty="0"/>
              <a:t> </a:t>
            </a:r>
            <a:r>
              <a:rPr lang="en-GB" sz="2000" dirty="0" err="1"/>
              <a:t>tvrdo</a:t>
            </a:r>
            <a:r>
              <a:rPr lang="en-GB" sz="2000" dirty="0"/>
              <a:t> </a:t>
            </a:r>
            <a:r>
              <a:rPr lang="en-GB" sz="2000" dirty="0" err="1"/>
              <a:t>drvo</a:t>
            </a:r>
            <a:r>
              <a:rPr lang="en-GB" sz="2000" dirty="0"/>
              <a:t>.</a:t>
            </a:r>
          </a:p>
          <a:p>
            <a:r>
              <a:rPr lang="en-GB" sz="2000" dirty="0" err="1"/>
              <a:t>Rastući</a:t>
            </a:r>
            <a:r>
              <a:rPr lang="en-GB" sz="2000" dirty="0"/>
              <a:t> </a:t>
            </a:r>
            <a:r>
              <a:rPr lang="en-GB" sz="2000" dirty="0" err="1"/>
              <a:t>regulatorni</a:t>
            </a:r>
            <a:r>
              <a:rPr lang="en-GB" sz="2000" dirty="0"/>
              <a:t> </a:t>
            </a:r>
            <a:r>
              <a:rPr lang="en-GB" sz="2000" dirty="0" err="1"/>
              <a:t>zahtevi</a:t>
            </a:r>
            <a:r>
              <a:rPr lang="en-GB" sz="2000" dirty="0"/>
              <a:t> (EUDR, ESG) </a:t>
            </a:r>
            <a:r>
              <a:rPr lang="en-GB" sz="2000" dirty="0" err="1"/>
              <a:t>favorizuju</a:t>
            </a:r>
            <a:r>
              <a:rPr lang="en-GB" sz="2000" dirty="0"/>
              <a:t> </a:t>
            </a:r>
            <a:r>
              <a:rPr lang="en-GB" sz="2000" dirty="0" err="1"/>
              <a:t>potpuno</a:t>
            </a:r>
            <a:r>
              <a:rPr lang="en-GB" sz="2000" dirty="0"/>
              <a:t> </a:t>
            </a:r>
            <a:r>
              <a:rPr lang="en-GB" sz="2000" dirty="0" err="1"/>
              <a:t>usklađene</a:t>
            </a:r>
            <a:r>
              <a:rPr lang="en-GB" sz="2000" dirty="0"/>
              <a:t> </a:t>
            </a:r>
            <a:r>
              <a:rPr lang="en-GB" sz="2000" dirty="0" err="1"/>
              <a:t>dobavljače</a:t>
            </a:r>
            <a:r>
              <a:rPr lang="en-GB" sz="2000" dirty="0"/>
              <a:t>.</a:t>
            </a:r>
          </a:p>
          <a:p>
            <a:r>
              <a:rPr lang="en-GB" sz="2000" dirty="0" err="1"/>
              <a:t>Stabilna</a:t>
            </a:r>
            <a:r>
              <a:rPr lang="en-GB" sz="2000" dirty="0"/>
              <a:t> </a:t>
            </a:r>
            <a:r>
              <a:rPr lang="en-GB" sz="2000" dirty="0" err="1"/>
              <a:t>industrijska</a:t>
            </a:r>
            <a:r>
              <a:rPr lang="en-GB" sz="2000" dirty="0"/>
              <a:t> </a:t>
            </a:r>
            <a:r>
              <a:rPr lang="en-GB" sz="2000" dirty="0" err="1"/>
              <a:t>potražnja</a:t>
            </a:r>
            <a:r>
              <a:rPr lang="en-GB" sz="2000" dirty="0"/>
              <a:t> </a:t>
            </a:r>
            <a:r>
              <a:rPr lang="en-GB" sz="2000" dirty="0" err="1"/>
              <a:t>obezbeđuje</a:t>
            </a:r>
            <a:r>
              <a:rPr lang="en-GB" sz="2000" dirty="0"/>
              <a:t> </a:t>
            </a:r>
            <a:r>
              <a:rPr lang="en-GB" sz="2000" dirty="0" err="1"/>
              <a:t>dugoročnu</a:t>
            </a:r>
            <a:r>
              <a:rPr lang="en-GB" sz="2000" dirty="0"/>
              <a:t> </a:t>
            </a:r>
            <a:r>
              <a:rPr lang="en-GB" sz="2000" dirty="0" err="1"/>
              <a:t>održivost</a:t>
            </a:r>
            <a:r>
              <a:rPr lang="en-GB" sz="2000" dirty="0"/>
              <a:t> </a:t>
            </a:r>
            <a:r>
              <a:rPr lang="en-GB" sz="2000" dirty="0" err="1"/>
              <a:t>tržišta</a:t>
            </a:r>
            <a:r>
              <a:rPr lang="en-GB" sz="2000" dirty="0"/>
              <a:t>.</a:t>
            </a:r>
          </a:p>
          <a:p>
            <a:r>
              <a:rPr lang="en-GB" sz="2000" dirty="0" err="1"/>
              <a:t>Fragmentirana</a:t>
            </a:r>
            <a:r>
              <a:rPr lang="en-GB" sz="2000" dirty="0"/>
              <a:t> </a:t>
            </a:r>
            <a:r>
              <a:rPr lang="en-GB" sz="2000" dirty="0" err="1"/>
              <a:t>ponuda</a:t>
            </a:r>
            <a:r>
              <a:rPr lang="en-GB" sz="2000" dirty="0"/>
              <a:t> </a:t>
            </a:r>
            <a:r>
              <a:rPr lang="en-GB" sz="2000" dirty="0" err="1"/>
              <a:t>stvara</a:t>
            </a:r>
            <a:r>
              <a:rPr lang="en-GB" sz="2000" dirty="0"/>
              <a:t> </a:t>
            </a:r>
            <a:r>
              <a:rPr lang="en-GB" sz="2000" dirty="0" err="1"/>
              <a:t>priliku</a:t>
            </a:r>
            <a:r>
              <a:rPr lang="en-GB" sz="2000" dirty="0"/>
              <a:t> za </a:t>
            </a:r>
            <a:r>
              <a:rPr lang="en-GB" sz="2000" dirty="0" err="1"/>
              <a:t>pouzdane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skalabilne</a:t>
            </a:r>
            <a:r>
              <a:rPr lang="en-GB" sz="2000" dirty="0"/>
              <a:t> </a:t>
            </a:r>
            <a:r>
              <a:rPr lang="en-GB" sz="2000" dirty="0" err="1"/>
              <a:t>proizvođače</a:t>
            </a:r>
            <a:r>
              <a:rPr lang="en-GB" sz="2000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5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B0443-5B9C-1C5A-BC4D-9756F97B1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4208" y="446087"/>
            <a:ext cx="4430203" cy="1289319"/>
          </a:xfrm>
        </p:spPr>
        <p:txBody>
          <a:bodyPr/>
          <a:lstStyle/>
          <a:p>
            <a:r>
              <a:rPr lang="en-GB" b="1" dirty="0" err="1"/>
              <a:t>Strateški</a:t>
            </a:r>
            <a:r>
              <a:rPr lang="en-GB" b="1" dirty="0"/>
              <a:t> </a:t>
            </a:r>
            <a:r>
              <a:rPr lang="en-GB" b="1" dirty="0" err="1"/>
              <a:t>logistički</a:t>
            </a:r>
            <a:r>
              <a:rPr lang="en-GB" b="1" dirty="0"/>
              <a:t> </a:t>
            </a:r>
            <a:r>
              <a:rPr lang="en-GB" b="1" dirty="0" err="1"/>
              <a:t>centar</a:t>
            </a:r>
            <a:endParaRPr lang="en-GB" b="1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E18DDE4-12B8-CA44-D2A1-868854FFF4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1486" y="1887688"/>
            <a:ext cx="6057284" cy="4010192"/>
          </a:xfr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9FE4A7CB-E3D1-DCFD-C2BC-CAF77EAE60A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75036" y="2406001"/>
            <a:ext cx="5519376" cy="2821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800" dirty="0" err="1"/>
              <a:t>Lokacija</a:t>
            </a:r>
            <a:r>
              <a:rPr lang="en-GB" sz="1800" dirty="0"/>
              <a:t> u </a:t>
            </a:r>
            <a:r>
              <a:rPr lang="en-GB" sz="1800" dirty="0" err="1"/>
              <a:t>Sremu</a:t>
            </a:r>
            <a:r>
              <a:rPr lang="en-GB" sz="1800" dirty="0"/>
              <a:t>, u </a:t>
            </a:r>
            <a:r>
              <a:rPr lang="en-GB" sz="1800" dirty="0" err="1"/>
              <a:t>blizini</a:t>
            </a:r>
            <a:r>
              <a:rPr lang="en-GB" sz="1800" dirty="0"/>
              <a:t> </a:t>
            </a:r>
            <a:r>
              <a:rPr lang="en-GB" sz="1800" dirty="0" err="1"/>
              <a:t>Beograda</a:t>
            </a:r>
            <a:r>
              <a:rPr lang="en-GB" sz="1800" dirty="0"/>
              <a:t> — </a:t>
            </a:r>
            <a:r>
              <a:rPr lang="en-GB" sz="1800" dirty="0" err="1"/>
              <a:t>ključni</a:t>
            </a:r>
            <a:r>
              <a:rPr lang="en-GB" sz="1800" dirty="0"/>
              <a:t> </a:t>
            </a:r>
            <a:r>
              <a:rPr lang="en-GB" sz="1800" dirty="0" err="1"/>
              <a:t>logistički</a:t>
            </a:r>
            <a:r>
              <a:rPr lang="en-GB" sz="1800" dirty="0"/>
              <a:t> </a:t>
            </a:r>
            <a:r>
              <a:rPr lang="en-GB" sz="1800" dirty="0" err="1"/>
              <a:t>čvor</a:t>
            </a:r>
            <a:r>
              <a:rPr lang="en-GB" sz="1800" dirty="0"/>
              <a:t>.</a:t>
            </a:r>
          </a:p>
          <a:p>
            <a:r>
              <a:rPr lang="en-GB" sz="1800" dirty="0"/>
              <a:t>35 </a:t>
            </a:r>
            <a:r>
              <a:rPr lang="en-GB" sz="1800" dirty="0" err="1"/>
              <a:t>minuta</a:t>
            </a:r>
            <a:r>
              <a:rPr lang="en-GB" sz="1800" dirty="0"/>
              <a:t> do </a:t>
            </a:r>
            <a:r>
              <a:rPr lang="en-GB" sz="1800" dirty="0" err="1"/>
              <a:t>Aerodroma</a:t>
            </a:r>
            <a:r>
              <a:rPr lang="en-GB" sz="1800" dirty="0"/>
              <a:t> Nikola Tesla </a:t>
            </a:r>
          </a:p>
          <a:p>
            <a:r>
              <a:rPr lang="en-GB" sz="1800" dirty="0"/>
              <a:t>10 </a:t>
            </a:r>
            <a:r>
              <a:rPr lang="en-GB" sz="1800" dirty="0" err="1"/>
              <a:t>minuta</a:t>
            </a:r>
            <a:r>
              <a:rPr lang="en-GB" sz="1800" dirty="0"/>
              <a:t> do </a:t>
            </a:r>
            <a:r>
              <a:rPr lang="en-GB" sz="1800" dirty="0" err="1"/>
              <a:t>autoputeva</a:t>
            </a:r>
            <a:r>
              <a:rPr lang="en-GB" sz="1800" dirty="0"/>
              <a:t> (E-70, E-75) </a:t>
            </a:r>
          </a:p>
          <a:p>
            <a:r>
              <a:rPr lang="en-GB" sz="1800" dirty="0" err="1"/>
              <a:t>Blizina</a:t>
            </a:r>
            <a:r>
              <a:rPr lang="en-GB" sz="1800" dirty="0"/>
              <a:t> </a:t>
            </a:r>
            <a:r>
              <a:rPr lang="en-GB" sz="1800" dirty="0" err="1"/>
              <a:t>železničkog</a:t>
            </a:r>
            <a:r>
              <a:rPr lang="en-GB" sz="1800" dirty="0"/>
              <a:t> </a:t>
            </a:r>
            <a:r>
              <a:rPr lang="en-GB" sz="1800" dirty="0" err="1"/>
              <a:t>i</a:t>
            </a:r>
            <a:r>
              <a:rPr lang="en-GB" sz="1800" dirty="0"/>
              <a:t> </a:t>
            </a:r>
            <a:r>
              <a:rPr lang="en-GB" sz="1800" dirty="0" err="1"/>
              <a:t>carinskog</a:t>
            </a:r>
            <a:r>
              <a:rPr lang="en-GB" sz="1800" dirty="0"/>
              <a:t> </a:t>
            </a:r>
            <a:r>
              <a:rPr lang="en-GB" sz="1800" dirty="0" err="1"/>
              <a:t>terminala</a:t>
            </a:r>
            <a:r>
              <a:rPr lang="en-GB" sz="1800" dirty="0"/>
              <a:t> (</a:t>
            </a:r>
            <a:r>
              <a:rPr lang="en-GB" sz="1800" dirty="0" err="1"/>
              <a:t>Inđija</a:t>
            </a:r>
            <a:r>
              <a:rPr lang="en-GB" sz="1800" dirty="0"/>
              <a:t>) </a:t>
            </a:r>
          </a:p>
          <a:p>
            <a:r>
              <a:rPr lang="en-GB" sz="1800" dirty="0" err="1"/>
              <a:t>Neposredna</a:t>
            </a:r>
            <a:r>
              <a:rPr lang="en-GB" sz="1800" dirty="0"/>
              <a:t> </a:t>
            </a:r>
            <a:r>
              <a:rPr lang="en-GB" sz="1800" dirty="0" err="1"/>
              <a:t>blizina</a:t>
            </a:r>
            <a:r>
              <a:rPr lang="en-GB" sz="1800" dirty="0"/>
              <a:t> </a:t>
            </a:r>
            <a:r>
              <a:rPr lang="en-GB" sz="1800" dirty="0" err="1"/>
              <a:t>izvora</a:t>
            </a:r>
            <a:r>
              <a:rPr lang="en-GB" sz="1800" dirty="0"/>
              <a:t> </a:t>
            </a:r>
            <a:r>
              <a:rPr lang="en-GB" sz="1800" dirty="0" err="1"/>
              <a:t>sirovine</a:t>
            </a:r>
            <a:r>
              <a:rPr lang="en-GB" sz="1800" dirty="0"/>
              <a:t> (</a:t>
            </a:r>
            <a:r>
              <a:rPr lang="en-GB" sz="1800" dirty="0" err="1"/>
              <a:t>Morović</a:t>
            </a:r>
            <a:r>
              <a:rPr lang="en-GB" sz="1800" dirty="0"/>
              <a:t> </a:t>
            </a:r>
            <a:r>
              <a:rPr lang="en-GB" sz="1800" dirty="0" err="1"/>
              <a:t>i</a:t>
            </a:r>
            <a:r>
              <a:rPr lang="en-GB" sz="1800" dirty="0"/>
              <a:t> </a:t>
            </a:r>
            <a:r>
              <a:rPr lang="en-GB" sz="1800" dirty="0" err="1"/>
              <a:t>Spačva</a:t>
            </a:r>
            <a:r>
              <a:rPr lang="en-GB" sz="1800" dirty="0"/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793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4578C-8C5D-89E9-F03A-491F3D47E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624110"/>
            <a:ext cx="9218611" cy="1280890"/>
          </a:xfrm>
        </p:spPr>
        <p:txBody>
          <a:bodyPr/>
          <a:lstStyle/>
          <a:p>
            <a:r>
              <a:rPr lang="en-GB" b="1" dirty="0" err="1"/>
              <a:t>Klijenti</a:t>
            </a:r>
            <a:r>
              <a:rPr lang="en-GB" b="1" dirty="0"/>
              <a:t> </a:t>
            </a:r>
            <a:r>
              <a:rPr lang="en-GB" b="1" dirty="0" err="1"/>
              <a:t>i</a:t>
            </a:r>
            <a:r>
              <a:rPr lang="en-GB" b="1" dirty="0"/>
              <a:t> reference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13049C-03EC-1A9E-BD3C-700D4C2518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908" y="1838896"/>
            <a:ext cx="4629150" cy="9906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3F3C588-11D9-0644-A9D5-641CD44AA8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52" y="3004057"/>
            <a:ext cx="3551936" cy="213116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96CB74C-9FF0-FA56-6A20-19C6C5C1F0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056" y="1880044"/>
            <a:ext cx="4114800" cy="11144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B0BB53B-F231-8CCE-9625-E74B0ABB19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52" y="5446941"/>
            <a:ext cx="3752850" cy="1219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100FEA4-1C7C-EA20-1967-64C81807BB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362" y="3160934"/>
            <a:ext cx="3197352" cy="31973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515AB64-3265-6E7B-4730-0F1249966EA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6873" y="3325369"/>
            <a:ext cx="4057683" cy="107632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3D0B749-C9B6-8952-B38C-37F37F2FE8B7}"/>
              </a:ext>
            </a:extLst>
          </p:cNvPr>
          <p:cNvSpPr/>
          <p:nvPr/>
        </p:nvSpPr>
        <p:spPr>
          <a:xfrm>
            <a:off x="7976873" y="4401693"/>
            <a:ext cx="4057684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(</a:t>
            </a:r>
            <a:r>
              <a:rPr lang="en-US" sz="36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Član</a:t>
            </a:r>
            <a:r>
              <a:rPr lang="en-US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FORDAQ – Bronze </a:t>
            </a:r>
            <a:r>
              <a:rPr lang="en-US" sz="36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nivo</a:t>
            </a:r>
            <a:r>
              <a:rPr lang="en-US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)</a:t>
            </a:r>
            <a:endParaRPr lang="en-GB" sz="36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596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825BD-F579-E4CE-40DD-8BEB5D662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Kontakt i podaci o kompaniji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2EDCA60-6E77-72E5-F549-915CA4189A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37360" y="1231403"/>
            <a:ext cx="10454640" cy="5668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600" b="1" dirty="0"/>
              <a:t>QUERCUS PARKET – </a:t>
            </a:r>
            <a:r>
              <a:rPr lang="en-GB" sz="1600" b="1" dirty="0" err="1"/>
              <a:t>Preduzetnik</a:t>
            </a:r>
            <a:endParaRPr lang="en-GB" sz="1600" dirty="0"/>
          </a:p>
          <a:p>
            <a:r>
              <a:rPr lang="en-GB" sz="1600" dirty="0" err="1"/>
              <a:t>Adresa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Nikole </a:t>
            </a:r>
            <a:r>
              <a:rPr lang="en-GB" sz="1600" dirty="0" err="1"/>
              <a:t>Tesle</a:t>
            </a:r>
            <a:r>
              <a:rPr lang="en-GB" sz="1600" dirty="0"/>
              <a:t> 137, 22321 </a:t>
            </a:r>
            <a:r>
              <a:rPr lang="en-GB" sz="1600" dirty="0" err="1"/>
              <a:t>Ljukovo</a:t>
            </a:r>
            <a:r>
              <a:rPr lang="en-GB" sz="1600" dirty="0"/>
              <a:t>, </a:t>
            </a:r>
            <a:r>
              <a:rPr lang="en-GB" sz="1600" dirty="0" err="1"/>
              <a:t>Srbija</a:t>
            </a:r>
            <a:endParaRPr lang="en-GB" sz="1600" dirty="0"/>
          </a:p>
          <a:p>
            <a:r>
              <a:rPr lang="en-GB" sz="1600" dirty="0" err="1"/>
              <a:t>Kontakt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Email: quercus.parket@gmail.com</a:t>
            </a:r>
            <a:br>
              <a:rPr lang="en-GB" sz="1600" dirty="0"/>
            </a:br>
            <a:r>
              <a:rPr lang="en-GB" sz="1600" dirty="0" err="1"/>
              <a:t>Telefon</a:t>
            </a:r>
            <a:r>
              <a:rPr lang="en-GB" sz="1600" dirty="0"/>
              <a:t>: +381 22 58 77 50</a:t>
            </a:r>
          </a:p>
          <a:p>
            <a:r>
              <a:rPr lang="en-GB" sz="1600" dirty="0" err="1"/>
              <a:t>Radno</a:t>
            </a:r>
            <a:r>
              <a:rPr lang="en-GB" sz="1600" dirty="0"/>
              <a:t> </a:t>
            </a:r>
            <a:r>
              <a:rPr lang="en-GB" sz="1600" dirty="0" err="1"/>
              <a:t>vreme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 err="1"/>
              <a:t>Ponedeljak</a:t>
            </a:r>
            <a:r>
              <a:rPr lang="en-GB" sz="1600" dirty="0"/>
              <a:t> – </a:t>
            </a:r>
            <a:r>
              <a:rPr lang="en-GB" sz="1600" dirty="0" err="1"/>
              <a:t>petak</a:t>
            </a:r>
            <a:r>
              <a:rPr lang="en-GB" sz="1600" dirty="0"/>
              <a:t> | 07:00 – 15:00</a:t>
            </a:r>
          </a:p>
          <a:p>
            <a:r>
              <a:rPr lang="en-GB" sz="1600" dirty="0" err="1"/>
              <a:t>Podaci</a:t>
            </a:r>
            <a:r>
              <a:rPr lang="en-GB" sz="1600" dirty="0"/>
              <a:t> o </a:t>
            </a:r>
            <a:r>
              <a:rPr lang="en-GB" sz="1600" dirty="0" err="1"/>
              <a:t>firmi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PIB: 106197782</a:t>
            </a:r>
            <a:br>
              <a:rPr lang="en-GB" sz="1600" dirty="0"/>
            </a:br>
            <a:r>
              <a:rPr lang="en-GB" sz="1600" dirty="0" err="1"/>
              <a:t>Matični</a:t>
            </a:r>
            <a:r>
              <a:rPr lang="en-GB" sz="1600" dirty="0"/>
              <a:t> </a:t>
            </a:r>
            <a:r>
              <a:rPr lang="en-GB" sz="1600" dirty="0" err="1"/>
              <a:t>broj</a:t>
            </a:r>
            <a:r>
              <a:rPr lang="en-GB" sz="1600" dirty="0"/>
              <a:t>: 61620117</a:t>
            </a:r>
          </a:p>
          <a:p>
            <a:r>
              <a:rPr lang="en-GB" sz="1600" dirty="0"/>
              <a:t>Banka:</a:t>
            </a:r>
            <a:br>
              <a:rPr lang="en-GB" sz="1600" dirty="0"/>
            </a:br>
            <a:r>
              <a:rPr lang="en-GB" sz="1600" dirty="0"/>
              <a:t>OTP </a:t>
            </a:r>
            <a:r>
              <a:rPr lang="en-GB" sz="1600" dirty="0" err="1"/>
              <a:t>banka</a:t>
            </a:r>
            <a:r>
              <a:rPr lang="en-GB" sz="1600" dirty="0"/>
              <a:t> </a:t>
            </a:r>
            <a:r>
              <a:rPr lang="en-GB" sz="1600" dirty="0" err="1"/>
              <a:t>Srbija</a:t>
            </a:r>
            <a:r>
              <a:rPr lang="en-GB" sz="1600" dirty="0"/>
              <a:t> (Novi Sad)</a:t>
            </a:r>
            <a:br>
              <a:rPr lang="en-GB" sz="1600" dirty="0"/>
            </a:br>
            <a:r>
              <a:rPr lang="en-GB" sz="1600" dirty="0"/>
              <a:t>IBAN: RS35 3259 6015 0046 8686 36</a:t>
            </a:r>
            <a:br>
              <a:rPr lang="en-GB" sz="1600" dirty="0"/>
            </a:br>
            <a:r>
              <a:rPr lang="en-GB" sz="1600" dirty="0"/>
              <a:t>SWIFT: OTPVRS22</a:t>
            </a:r>
          </a:p>
          <a:p>
            <a:r>
              <a:rPr lang="en-GB" sz="1600" dirty="0" err="1"/>
              <a:t>Lokacija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 err="1"/>
              <a:t>Pilana</a:t>
            </a:r>
            <a:r>
              <a:rPr lang="en-GB" sz="1600" dirty="0"/>
              <a:t> „</a:t>
            </a:r>
            <a:r>
              <a:rPr lang="en-GB" sz="1600" dirty="0" err="1"/>
              <a:t>Strela</a:t>
            </a:r>
            <a:r>
              <a:rPr lang="en-GB" sz="1600" dirty="0"/>
              <a:t>“ – Quercus </a:t>
            </a:r>
            <a:r>
              <a:rPr lang="en-GB" sz="1600" dirty="0" err="1"/>
              <a:t>Parket</a:t>
            </a:r>
            <a:endParaRPr lang="en-GB" sz="1600" dirty="0"/>
          </a:p>
          <a:p>
            <a:r>
              <a:rPr lang="en-GB" sz="1600" dirty="0"/>
              <a:t>FSC </a:t>
            </a:r>
            <a:r>
              <a:rPr lang="en-GB" sz="1600" dirty="0" err="1"/>
              <a:t>licenca</a:t>
            </a:r>
            <a:r>
              <a:rPr lang="en-GB" sz="1600" dirty="0"/>
              <a:t>: C214521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24190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54</TotalTime>
  <Words>846</Words>
  <Application>Microsoft Office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Wisp</vt:lpstr>
      <vt:lpstr>PowerPoint Presentation</vt:lpstr>
      <vt:lpstr>Uvod </vt:lpstr>
      <vt:lpstr> Istorija</vt:lpstr>
      <vt:lpstr>“Turnkey” pogon za preradu tvrdog drveta</vt:lpstr>
      <vt:lpstr>Nabavka, usklađenost i sledljivost</vt:lpstr>
      <vt:lpstr>Tržišna prilika – evropski hrast i tvrdo drvo</vt:lpstr>
      <vt:lpstr>Strateški logistički centar</vt:lpstr>
      <vt:lpstr>Klijenti i reference</vt:lpstr>
      <vt:lpstr>Kontakt i podaci o kompaniji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Goran Nisevic</dc:creator>
  <cp:lastModifiedBy>Goran Nisevic</cp:lastModifiedBy>
  <cp:revision>17</cp:revision>
  <dcterms:created xsi:type="dcterms:W3CDTF">2026-03-27T12:34:22Z</dcterms:created>
  <dcterms:modified xsi:type="dcterms:W3CDTF">2026-03-28T08:33:39Z</dcterms:modified>
</cp:coreProperties>
</file>